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84" r:id="rId4"/>
    <p:sldId id="285" r:id="rId5"/>
    <p:sldId id="286" r:id="rId6"/>
    <p:sldId id="287" r:id="rId7"/>
    <p:sldId id="288" r:id="rId8"/>
    <p:sldId id="289" r:id="rId9"/>
    <p:sldId id="290" r:id="rId10"/>
    <p:sldId id="291" r:id="rId11"/>
    <p:sldId id="292" r:id="rId12"/>
    <p:sldId id="293" r:id="rId13"/>
    <p:sldId id="258" r:id="rId14"/>
    <p:sldId id="259" r:id="rId15"/>
    <p:sldId id="260" r:id="rId16"/>
    <p:sldId id="261" r:id="rId17"/>
    <p:sldId id="262" r:id="rId18"/>
    <p:sldId id="263" r:id="rId19"/>
    <p:sldId id="264" r:id="rId20"/>
    <p:sldId id="265" r:id="rId21"/>
    <p:sldId id="266" r:id="rId22"/>
    <p:sldId id="267" r:id="rId23"/>
    <p:sldId id="268" r:id="rId24"/>
    <p:sldId id="271" r:id="rId25"/>
    <p:sldId id="269" r:id="rId26"/>
    <p:sldId id="270" r:id="rId27"/>
    <p:sldId id="272" r:id="rId28"/>
    <p:sldId id="279" r:id="rId29"/>
    <p:sldId id="280" r:id="rId30"/>
    <p:sldId id="281" r:id="rId31"/>
    <p:sldId id="282" r:id="rId32"/>
    <p:sldId id="283" r:id="rId33"/>
    <p:sldId id="273" r:id="rId34"/>
    <p:sldId id="274" r:id="rId35"/>
    <p:sldId id="275" r:id="rId36"/>
    <p:sldId id="276" r:id="rId37"/>
    <p:sldId id="277" r:id="rId38"/>
    <p:sldId id="278" r:id="rId39"/>
    <p:sldId id="294" r:id="rId40"/>
    <p:sldId id="295" r:id="rId41"/>
    <p:sldId id="305" r:id="rId42"/>
    <p:sldId id="306" r:id="rId43"/>
    <p:sldId id="307" r:id="rId44"/>
    <p:sldId id="308" r:id="rId45"/>
    <p:sldId id="309" r:id="rId46"/>
    <p:sldId id="310" r:id="rId47"/>
    <p:sldId id="311" r:id="rId48"/>
    <p:sldId id="312" r:id="rId49"/>
    <p:sldId id="301" r:id="rId50"/>
    <p:sldId id="302" r:id="rId51"/>
    <p:sldId id="303" r:id="rId52"/>
    <p:sldId id="304" r:id="rId53"/>
    <p:sldId id="313" r:id="rId54"/>
    <p:sldId id="314" r:id="rId55"/>
    <p:sldId id="315" r:id="rId56"/>
    <p:sldId id="316" r:id="rId57"/>
    <p:sldId id="317" r:id="rId58"/>
    <p:sldId id="370" r:id="rId59"/>
    <p:sldId id="330" r:id="rId60"/>
    <p:sldId id="331" r:id="rId61"/>
    <p:sldId id="332" r:id="rId62"/>
    <p:sldId id="333" r:id="rId63"/>
    <p:sldId id="334" r:id="rId64"/>
    <p:sldId id="335" r:id="rId65"/>
    <p:sldId id="336" r:id="rId66"/>
    <p:sldId id="337" r:id="rId67"/>
    <p:sldId id="338" r:id="rId68"/>
    <p:sldId id="339" r:id="rId69"/>
    <p:sldId id="340" r:id="rId70"/>
    <p:sldId id="341" r:id="rId71"/>
    <p:sldId id="342" r:id="rId72"/>
    <p:sldId id="343" r:id="rId73"/>
    <p:sldId id="344" r:id="rId74"/>
    <p:sldId id="345" r:id="rId75"/>
    <p:sldId id="346" r:id="rId76"/>
    <p:sldId id="348" r:id="rId77"/>
    <p:sldId id="349" r:id="rId78"/>
    <p:sldId id="350" r:id="rId79"/>
    <p:sldId id="351" r:id="rId80"/>
    <p:sldId id="352" r:id="rId81"/>
    <p:sldId id="353" r:id="rId82"/>
    <p:sldId id="354" r:id="rId83"/>
    <p:sldId id="355" r:id="rId84"/>
    <p:sldId id="356" r:id="rId85"/>
    <p:sldId id="357" r:id="rId86"/>
    <p:sldId id="358" r:id="rId87"/>
    <p:sldId id="359" r:id="rId88"/>
    <p:sldId id="360" r:id="rId89"/>
    <p:sldId id="361" r:id="rId90"/>
    <p:sldId id="362" r:id="rId91"/>
    <p:sldId id="363" r:id="rId92"/>
    <p:sldId id="365" r:id="rId93"/>
    <p:sldId id="366" r:id="rId94"/>
    <p:sldId id="367" r:id="rId95"/>
    <p:sldId id="368" r:id="rId96"/>
    <p:sldId id="369" r:id="rId97"/>
    <p:sldId id="373" r:id="rId98"/>
    <p:sldId id="374" r:id="rId99"/>
    <p:sldId id="375" r:id="rId100"/>
    <p:sldId id="376" r:id="rId101"/>
    <p:sldId id="377" r:id="rId102"/>
    <p:sldId id="378" r:id="rId103"/>
    <p:sldId id="379" r:id="rId104"/>
    <p:sldId id="380" r:id="rId105"/>
    <p:sldId id="381" r:id="rId106"/>
    <p:sldId id="383" r:id="rId107"/>
    <p:sldId id="382" r:id="rId108"/>
    <p:sldId id="384" r:id="rId109"/>
    <p:sldId id="385" r:id="rId110"/>
    <p:sldId id="386" r:id="rId111"/>
    <p:sldId id="387" r:id="rId112"/>
    <p:sldId id="412" r:id="rId113"/>
    <p:sldId id="413" r:id="rId114"/>
    <p:sldId id="388" r:id="rId115"/>
    <p:sldId id="415" r:id="rId116"/>
    <p:sldId id="417" r:id="rId117"/>
    <p:sldId id="418" r:id="rId118"/>
    <p:sldId id="419" r:id="rId119"/>
    <p:sldId id="420" r:id="rId120"/>
    <p:sldId id="421" r:id="rId121"/>
    <p:sldId id="389" r:id="rId122"/>
    <p:sldId id="422" r:id="rId123"/>
    <p:sldId id="390" r:id="rId124"/>
    <p:sldId id="423" r:id="rId125"/>
    <p:sldId id="391" r:id="rId126"/>
    <p:sldId id="425" r:id="rId127"/>
    <p:sldId id="392" r:id="rId128"/>
    <p:sldId id="426" r:id="rId129"/>
    <p:sldId id="393" r:id="rId130"/>
    <p:sldId id="427" r:id="rId131"/>
    <p:sldId id="428" r:id="rId132"/>
    <p:sldId id="395" r:id="rId133"/>
    <p:sldId id="429" r:id="rId134"/>
    <p:sldId id="396" r:id="rId135"/>
    <p:sldId id="397" r:id="rId136"/>
    <p:sldId id="398" r:id="rId137"/>
    <p:sldId id="430" r:id="rId138"/>
    <p:sldId id="399" r:id="rId139"/>
    <p:sldId id="431" r:id="rId140"/>
    <p:sldId id="400" r:id="rId141"/>
    <p:sldId id="432" r:id="rId142"/>
    <p:sldId id="401" r:id="rId143"/>
    <p:sldId id="402" r:id="rId144"/>
    <p:sldId id="403" r:id="rId145"/>
    <p:sldId id="404" r:id="rId146"/>
    <p:sldId id="405" r:id="rId147"/>
    <p:sldId id="406" r:id="rId148"/>
    <p:sldId id="407" r:id="rId149"/>
    <p:sldId id="408" r:id="rId150"/>
    <p:sldId id="409" r:id="rId151"/>
    <p:sldId id="410" r:id="rId152"/>
    <p:sldId id="411" r:id="rId153"/>
    <p:sldId id="434" r:id="rId154"/>
    <p:sldId id="435" r:id="rId155"/>
    <p:sldId id="436" r:id="rId156"/>
    <p:sldId id="437" r:id="rId157"/>
    <p:sldId id="438" r:id="rId158"/>
    <p:sldId id="439" r:id="rId159"/>
    <p:sldId id="440" r:id="rId160"/>
    <p:sldId id="441" r:id="rId161"/>
    <p:sldId id="442" r:id="rId162"/>
    <p:sldId id="443" r:id="rId163"/>
    <p:sldId id="444" r:id="rId164"/>
    <p:sldId id="445" r:id="rId165"/>
    <p:sldId id="446" r:id="rId166"/>
    <p:sldId id="448" r:id="rId167"/>
    <p:sldId id="447" r:id="rId168"/>
    <p:sldId id="464" r:id="rId169"/>
    <p:sldId id="449" r:id="rId170"/>
    <p:sldId id="451" r:id="rId171"/>
    <p:sldId id="452" r:id="rId172"/>
    <p:sldId id="453" r:id="rId173"/>
    <p:sldId id="454" r:id="rId174"/>
    <p:sldId id="455" r:id="rId175"/>
    <p:sldId id="456" r:id="rId176"/>
    <p:sldId id="457" r:id="rId177"/>
    <p:sldId id="450" r:id="rId178"/>
    <p:sldId id="458" r:id="rId179"/>
    <p:sldId id="459" r:id="rId180"/>
    <p:sldId id="460" r:id="rId181"/>
    <p:sldId id="461" r:id="rId182"/>
    <p:sldId id="462" r:id="rId183"/>
    <p:sldId id="463" r:id="rId184"/>
    <p:sldId id="465" r:id="rId185"/>
    <p:sldId id="371" r:id="rId186"/>
    <p:sldId id="372" r:id="rId1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5ED06-1254-8DFE-D174-C56CC1C01D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CCFD74E-79AA-974E-C90F-3329D5E13D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2A78DFA-6783-E906-F62E-4D6A1E1A27FC}"/>
              </a:ext>
            </a:extLst>
          </p:cNvPr>
          <p:cNvSpPr>
            <a:spLocks noGrp="1"/>
          </p:cNvSpPr>
          <p:nvPr>
            <p:ph type="dt" sz="half" idx="10"/>
          </p:nvPr>
        </p:nvSpPr>
        <p:spPr/>
        <p:txBody>
          <a:bodyPr/>
          <a:lstStyle/>
          <a:p>
            <a:fld id="{B72BBD43-7F2A-4FC7-9342-EDA41FF4923A}" type="datetimeFigureOut">
              <a:rPr lang="en-IN" smtClean="0"/>
              <a:t>23-11-2022</a:t>
            </a:fld>
            <a:endParaRPr lang="en-IN"/>
          </a:p>
        </p:txBody>
      </p:sp>
      <p:sp>
        <p:nvSpPr>
          <p:cNvPr id="5" name="Footer Placeholder 4">
            <a:extLst>
              <a:ext uri="{FF2B5EF4-FFF2-40B4-BE49-F238E27FC236}">
                <a16:creationId xmlns:a16="http://schemas.microsoft.com/office/drawing/2014/main" id="{B61D8773-3C06-8DCD-95AC-2B8B832829B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190BFA1-F71C-7E04-20BA-DC54C3E74EA9}"/>
              </a:ext>
            </a:extLst>
          </p:cNvPr>
          <p:cNvSpPr>
            <a:spLocks noGrp="1"/>
          </p:cNvSpPr>
          <p:nvPr>
            <p:ph type="sldNum" sz="quarter" idx="12"/>
          </p:nvPr>
        </p:nvSpPr>
        <p:spPr/>
        <p:txBody>
          <a:bodyPr/>
          <a:lstStyle/>
          <a:p>
            <a:fld id="{4AFD57E5-4856-46D2-BFA7-6E341C2F9A77}" type="slidenum">
              <a:rPr lang="en-IN" smtClean="0"/>
              <a:t>‹#›</a:t>
            </a:fld>
            <a:endParaRPr lang="en-IN"/>
          </a:p>
        </p:txBody>
      </p:sp>
    </p:spTree>
    <p:extLst>
      <p:ext uri="{BB962C8B-B14F-4D97-AF65-F5344CB8AC3E}">
        <p14:creationId xmlns:p14="http://schemas.microsoft.com/office/powerpoint/2010/main" val="3086395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835B1-FC41-CA6B-6D82-E892CD11B3A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5EF73D0-EEFD-08FA-1904-D73A11AB26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0FA187E-3FC0-878F-D3B4-086F0B8F258B}"/>
              </a:ext>
            </a:extLst>
          </p:cNvPr>
          <p:cNvSpPr>
            <a:spLocks noGrp="1"/>
          </p:cNvSpPr>
          <p:nvPr>
            <p:ph type="dt" sz="half" idx="10"/>
          </p:nvPr>
        </p:nvSpPr>
        <p:spPr/>
        <p:txBody>
          <a:bodyPr/>
          <a:lstStyle/>
          <a:p>
            <a:fld id="{B72BBD43-7F2A-4FC7-9342-EDA41FF4923A}" type="datetimeFigureOut">
              <a:rPr lang="en-IN" smtClean="0"/>
              <a:t>23-11-2022</a:t>
            </a:fld>
            <a:endParaRPr lang="en-IN"/>
          </a:p>
        </p:txBody>
      </p:sp>
      <p:sp>
        <p:nvSpPr>
          <p:cNvPr id="5" name="Footer Placeholder 4">
            <a:extLst>
              <a:ext uri="{FF2B5EF4-FFF2-40B4-BE49-F238E27FC236}">
                <a16:creationId xmlns:a16="http://schemas.microsoft.com/office/drawing/2014/main" id="{DE66CA8B-834C-2257-3773-021F7CFA21C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9542A12-588F-E371-403E-6F38CA06F671}"/>
              </a:ext>
            </a:extLst>
          </p:cNvPr>
          <p:cNvSpPr>
            <a:spLocks noGrp="1"/>
          </p:cNvSpPr>
          <p:nvPr>
            <p:ph type="sldNum" sz="quarter" idx="12"/>
          </p:nvPr>
        </p:nvSpPr>
        <p:spPr/>
        <p:txBody>
          <a:bodyPr/>
          <a:lstStyle/>
          <a:p>
            <a:fld id="{4AFD57E5-4856-46D2-BFA7-6E341C2F9A77}" type="slidenum">
              <a:rPr lang="en-IN" smtClean="0"/>
              <a:t>‹#›</a:t>
            </a:fld>
            <a:endParaRPr lang="en-IN"/>
          </a:p>
        </p:txBody>
      </p:sp>
    </p:spTree>
    <p:extLst>
      <p:ext uri="{BB962C8B-B14F-4D97-AF65-F5344CB8AC3E}">
        <p14:creationId xmlns:p14="http://schemas.microsoft.com/office/powerpoint/2010/main" val="122571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997258-EC9F-5012-6ED8-A152C5B9E58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0627A2A-5289-10ED-410B-8E550F7064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518392A-59A2-8D99-680F-25A009120FCD}"/>
              </a:ext>
            </a:extLst>
          </p:cNvPr>
          <p:cNvSpPr>
            <a:spLocks noGrp="1"/>
          </p:cNvSpPr>
          <p:nvPr>
            <p:ph type="dt" sz="half" idx="10"/>
          </p:nvPr>
        </p:nvSpPr>
        <p:spPr/>
        <p:txBody>
          <a:bodyPr/>
          <a:lstStyle/>
          <a:p>
            <a:fld id="{B72BBD43-7F2A-4FC7-9342-EDA41FF4923A}" type="datetimeFigureOut">
              <a:rPr lang="en-IN" smtClean="0"/>
              <a:t>23-11-2022</a:t>
            </a:fld>
            <a:endParaRPr lang="en-IN"/>
          </a:p>
        </p:txBody>
      </p:sp>
      <p:sp>
        <p:nvSpPr>
          <p:cNvPr id="5" name="Footer Placeholder 4">
            <a:extLst>
              <a:ext uri="{FF2B5EF4-FFF2-40B4-BE49-F238E27FC236}">
                <a16:creationId xmlns:a16="http://schemas.microsoft.com/office/drawing/2014/main" id="{877A6660-1D46-44C6-5BE3-1043FB0625D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F06B7F6-4F7A-AFF7-CA65-20C04576A695}"/>
              </a:ext>
            </a:extLst>
          </p:cNvPr>
          <p:cNvSpPr>
            <a:spLocks noGrp="1"/>
          </p:cNvSpPr>
          <p:nvPr>
            <p:ph type="sldNum" sz="quarter" idx="12"/>
          </p:nvPr>
        </p:nvSpPr>
        <p:spPr/>
        <p:txBody>
          <a:bodyPr/>
          <a:lstStyle/>
          <a:p>
            <a:fld id="{4AFD57E5-4856-46D2-BFA7-6E341C2F9A77}" type="slidenum">
              <a:rPr lang="en-IN" smtClean="0"/>
              <a:t>‹#›</a:t>
            </a:fld>
            <a:endParaRPr lang="en-IN"/>
          </a:p>
        </p:txBody>
      </p:sp>
    </p:spTree>
    <p:extLst>
      <p:ext uri="{BB962C8B-B14F-4D97-AF65-F5344CB8AC3E}">
        <p14:creationId xmlns:p14="http://schemas.microsoft.com/office/powerpoint/2010/main" val="3619203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4DAFC-CB12-FBE0-1AC9-4CE2AC718F6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F58517B-A84C-FF33-8B37-3ED5F101B8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89AE2F5-56E0-FDEA-DDF2-38A6573A0BD8}"/>
              </a:ext>
            </a:extLst>
          </p:cNvPr>
          <p:cNvSpPr>
            <a:spLocks noGrp="1"/>
          </p:cNvSpPr>
          <p:nvPr>
            <p:ph type="dt" sz="half" idx="10"/>
          </p:nvPr>
        </p:nvSpPr>
        <p:spPr/>
        <p:txBody>
          <a:bodyPr/>
          <a:lstStyle/>
          <a:p>
            <a:fld id="{B72BBD43-7F2A-4FC7-9342-EDA41FF4923A}" type="datetimeFigureOut">
              <a:rPr lang="en-IN" smtClean="0"/>
              <a:t>23-11-2022</a:t>
            </a:fld>
            <a:endParaRPr lang="en-IN"/>
          </a:p>
        </p:txBody>
      </p:sp>
      <p:sp>
        <p:nvSpPr>
          <p:cNvPr id="5" name="Footer Placeholder 4">
            <a:extLst>
              <a:ext uri="{FF2B5EF4-FFF2-40B4-BE49-F238E27FC236}">
                <a16:creationId xmlns:a16="http://schemas.microsoft.com/office/drawing/2014/main" id="{1FE6B2F7-D3D0-AF4A-C94D-49D4F7BB67C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048EFDB-F192-438C-22B1-EF70391C9CD2}"/>
              </a:ext>
            </a:extLst>
          </p:cNvPr>
          <p:cNvSpPr>
            <a:spLocks noGrp="1"/>
          </p:cNvSpPr>
          <p:nvPr>
            <p:ph type="sldNum" sz="quarter" idx="12"/>
          </p:nvPr>
        </p:nvSpPr>
        <p:spPr/>
        <p:txBody>
          <a:bodyPr/>
          <a:lstStyle/>
          <a:p>
            <a:fld id="{4AFD57E5-4856-46D2-BFA7-6E341C2F9A77}" type="slidenum">
              <a:rPr lang="en-IN" smtClean="0"/>
              <a:t>‹#›</a:t>
            </a:fld>
            <a:endParaRPr lang="en-IN"/>
          </a:p>
        </p:txBody>
      </p:sp>
    </p:spTree>
    <p:extLst>
      <p:ext uri="{BB962C8B-B14F-4D97-AF65-F5344CB8AC3E}">
        <p14:creationId xmlns:p14="http://schemas.microsoft.com/office/powerpoint/2010/main" val="787063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7155-CC20-E182-F90A-B0EED267BE4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B8F61C9-2FF5-A0A8-0944-81EEF4A9D1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B2B223-5FF3-36F9-516F-14370EE7A88C}"/>
              </a:ext>
            </a:extLst>
          </p:cNvPr>
          <p:cNvSpPr>
            <a:spLocks noGrp="1"/>
          </p:cNvSpPr>
          <p:nvPr>
            <p:ph type="dt" sz="half" idx="10"/>
          </p:nvPr>
        </p:nvSpPr>
        <p:spPr/>
        <p:txBody>
          <a:bodyPr/>
          <a:lstStyle/>
          <a:p>
            <a:fld id="{B72BBD43-7F2A-4FC7-9342-EDA41FF4923A}" type="datetimeFigureOut">
              <a:rPr lang="en-IN" smtClean="0"/>
              <a:t>23-11-2022</a:t>
            </a:fld>
            <a:endParaRPr lang="en-IN"/>
          </a:p>
        </p:txBody>
      </p:sp>
      <p:sp>
        <p:nvSpPr>
          <p:cNvPr id="5" name="Footer Placeholder 4">
            <a:extLst>
              <a:ext uri="{FF2B5EF4-FFF2-40B4-BE49-F238E27FC236}">
                <a16:creationId xmlns:a16="http://schemas.microsoft.com/office/drawing/2014/main" id="{390E4BAF-B651-F1C9-A35A-D492E09A157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3D3CF2B-8BE9-B4FD-7805-C32430486822}"/>
              </a:ext>
            </a:extLst>
          </p:cNvPr>
          <p:cNvSpPr>
            <a:spLocks noGrp="1"/>
          </p:cNvSpPr>
          <p:nvPr>
            <p:ph type="sldNum" sz="quarter" idx="12"/>
          </p:nvPr>
        </p:nvSpPr>
        <p:spPr/>
        <p:txBody>
          <a:bodyPr/>
          <a:lstStyle/>
          <a:p>
            <a:fld id="{4AFD57E5-4856-46D2-BFA7-6E341C2F9A77}" type="slidenum">
              <a:rPr lang="en-IN" smtClean="0"/>
              <a:t>‹#›</a:t>
            </a:fld>
            <a:endParaRPr lang="en-IN"/>
          </a:p>
        </p:txBody>
      </p:sp>
    </p:spTree>
    <p:extLst>
      <p:ext uri="{BB962C8B-B14F-4D97-AF65-F5344CB8AC3E}">
        <p14:creationId xmlns:p14="http://schemas.microsoft.com/office/powerpoint/2010/main" val="691830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E56EC-1484-D280-77CB-BAE209259CE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FF58581-C3C0-0505-A954-4A4C5DC52B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9A5A033-8724-D3CB-2D59-140BDB2140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0E56125-09ED-595A-BCBA-EE5528940A06}"/>
              </a:ext>
            </a:extLst>
          </p:cNvPr>
          <p:cNvSpPr>
            <a:spLocks noGrp="1"/>
          </p:cNvSpPr>
          <p:nvPr>
            <p:ph type="dt" sz="half" idx="10"/>
          </p:nvPr>
        </p:nvSpPr>
        <p:spPr/>
        <p:txBody>
          <a:bodyPr/>
          <a:lstStyle/>
          <a:p>
            <a:fld id="{B72BBD43-7F2A-4FC7-9342-EDA41FF4923A}" type="datetimeFigureOut">
              <a:rPr lang="en-IN" smtClean="0"/>
              <a:t>23-11-2022</a:t>
            </a:fld>
            <a:endParaRPr lang="en-IN"/>
          </a:p>
        </p:txBody>
      </p:sp>
      <p:sp>
        <p:nvSpPr>
          <p:cNvPr id="6" name="Footer Placeholder 5">
            <a:extLst>
              <a:ext uri="{FF2B5EF4-FFF2-40B4-BE49-F238E27FC236}">
                <a16:creationId xmlns:a16="http://schemas.microsoft.com/office/drawing/2014/main" id="{DD4DF0D8-8CEF-523A-B8ED-53BBDE35C2C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D86C395-99AD-BBB3-B256-8F4E0894974F}"/>
              </a:ext>
            </a:extLst>
          </p:cNvPr>
          <p:cNvSpPr>
            <a:spLocks noGrp="1"/>
          </p:cNvSpPr>
          <p:nvPr>
            <p:ph type="sldNum" sz="quarter" idx="12"/>
          </p:nvPr>
        </p:nvSpPr>
        <p:spPr/>
        <p:txBody>
          <a:bodyPr/>
          <a:lstStyle/>
          <a:p>
            <a:fld id="{4AFD57E5-4856-46D2-BFA7-6E341C2F9A77}" type="slidenum">
              <a:rPr lang="en-IN" smtClean="0"/>
              <a:t>‹#›</a:t>
            </a:fld>
            <a:endParaRPr lang="en-IN"/>
          </a:p>
        </p:txBody>
      </p:sp>
    </p:spTree>
    <p:extLst>
      <p:ext uri="{BB962C8B-B14F-4D97-AF65-F5344CB8AC3E}">
        <p14:creationId xmlns:p14="http://schemas.microsoft.com/office/powerpoint/2010/main" val="3165284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284FA-8835-C96D-2172-1A8A027D3C0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95CD6FF-B423-78F3-2050-4346C11ED5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0AFD66-4331-509B-41F5-5278FCC411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0F6A8D3-6709-AEEC-4A58-4ADB0AC882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E1BFB2-8FD7-F0AA-F51C-54AC780D96F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8254C73-0068-020F-6130-A60EE85BC446}"/>
              </a:ext>
            </a:extLst>
          </p:cNvPr>
          <p:cNvSpPr>
            <a:spLocks noGrp="1"/>
          </p:cNvSpPr>
          <p:nvPr>
            <p:ph type="dt" sz="half" idx="10"/>
          </p:nvPr>
        </p:nvSpPr>
        <p:spPr/>
        <p:txBody>
          <a:bodyPr/>
          <a:lstStyle/>
          <a:p>
            <a:fld id="{B72BBD43-7F2A-4FC7-9342-EDA41FF4923A}" type="datetimeFigureOut">
              <a:rPr lang="en-IN" smtClean="0"/>
              <a:t>23-11-2022</a:t>
            </a:fld>
            <a:endParaRPr lang="en-IN"/>
          </a:p>
        </p:txBody>
      </p:sp>
      <p:sp>
        <p:nvSpPr>
          <p:cNvPr id="8" name="Footer Placeholder 7">
            <a:extLst>
              <a:ext uri="{FF2B5EF4-FFF2-40B4-BE49-F238E27FC236}">
                <a16:creationId xmlns:a16="http://schemas.microsoft.com/office/drawing/2014/main" id="{91394BD4-B115-551E-FABA-95E82763C57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E3A1768-6218-BAE8-66A3-F7112776EFA0}"/>
              </a:ext>
            </a:extLst>
          </p:cNvPr>
          <p:cNvSpPr>
            <a:spLocks noGrp="1"/>
          </p:cNvSpPr>
          <p:nvPr>
            <p:ph type="sldNum" sz="quarter" idx="12"/>
          </p:nvPr>
        </p:nvSpPr>
        <p:spPr/>
        <p:txBody>
          <a:bodyPr/>
          <a:lstStyle/>
          <a:p>
            <a:fld id="{4AFD57E5-4856-46D2-BFA7-6E341C2F9A77}" type="slidenum">
              <a:rPr lang="en-IN" smtClean="0"/>
              <a:t>‹#›</a:t>
            </a:fld>
            <a:endParaRPr lang="en-IN"/>
          </a:p>
        </p:txBody>
      </p:sp>
    </p:spTree>
    <p:extLst>
      <p:ext uri="{BB962C8B-B14F-4D97-AF65-F5344CB8AC3E}">
        <p14:creationId xmlns:p14="http://schemas.microsoft.com/office/powerpoint/2010/main" val="2287238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4E50B-93A0-6631-80A3-2C45588B5F1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EB53CE7-338C-75A1-C219-13969D5693D9}"/>
              </a:ext>
            </a:extLst>
          </p:cNvPr>
          <p:cNvSpPr>
            <a:spLocks noGrp="1"/>
          </p:cNvSpPr>
          <p:nvPr>
            <p:ph type="dt" sz="half" idx="10"/>
          </p:nvPr>
        </p:nvSpPr>
        <p:spPr/>
        <p:txBody>
          <a:bodyPr/>
          <a:lstStyle/>
          <a:p>
            <a:fld id="{B72BBD43-7F2A-4FC7-9342-EDA41FF4923A}" type="datetimeFigureOut">
              <a:rPr lang="en-IN" smtClean="0"/>
              <a:t>23-11-2022</a:t>
            </a:fld>
            <a:endParaRPr lang="en-IN"/>
          </a:p>
        </p:txBody>
      </p:sp>
      <p:sp>
        <p:nvSpPr>
          <p:cNvPr id="4" name="Footer Placeholder 3">
            <a:extLst>
              <a:ext uri="{FF2B5EF4-FFF2-40B4-BE49-F238E27FC236}">
                <a16:creationId xmlns:a16="http://schemas.microsoft.com/office/drawing/2014/main" id="{B4EF5F42-981F-5625-C521-5C835ABC393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B1DCBA1-2E55-6261-8462-6E8DD37CCFA4}"/>
              </a:ext>
            </a:extLst>
          </p:cNvPr>
          <p:cNvSpPr>
            <a:spLocks noGrp="1"/>
          </p:cNvSpPr>
          <p:nvPr>
            <p:ph type="sldNum" sz="quarter" idx="12"/>
          </p:nvPr>
        </p:nvSpPr>
        <p:spPr/>
        <p:txBody>
          <a:bodyPr/>
          <a:lstStyle/>
          <a:p>
            <a:fld id="{4AFD57E5-4856-46D2-BFA7-6E341C2F9A77}" type="slidenum">
              <a:rPr lang="en-IN" smtClean="0"/>
              <a:t>‹#›</a:t>
            </a:fld>
            <a:endParaRPr lang="en-IN"/>
          </a:p>
        </p:txBody>
      </p:sp>
    </p:spTree>
    <p:extLst>
      <p:ext uri="{BB962C8B-B14F-4D97-AF65-F5344CB8AC3E}">
        <p14:creationId xmlns:p14="http://schemas.microsoft.com/office/powerpoint/2010/main" val="2883285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DAEB73-7000-A9E5-CC12-25E081A6AF42}"/>
              </a:ext>
            </a:extLst>
          </p:cNvPr>
          <p:cNvSpPr>
            <a:spLocks noGrp="1"/>
          </p:cNvSpPr>
          <p:nvPr>
            <p:ph type="dt" sz="half" idx="10"/>
          </p:nvPr>
        </p:nvSpPr>
        <p:spPr/>
        <p:txBody>
          <a:bodyPr/>
          <a:lstStyle/>
          <a:p>
            <a:fld id="{B72BBD43-7F2A-4FC7-9342-EDA41FF4923A}" type="datetimeFigureOut">
              <a:rPr lang="en-IN" smtClean="0"/>
              <a:t>23-11-2022</a:t>
            </a:fld>
            <a:endParaRPr lang="en-IN"/>
          </a:p>
        </p:txBody>
      </p:sp>
      <p:sp>
        <p:nvSpPr>
          <p:cNvPr id="3" name="Footer Placeholder 2">
            <a:extLst>
              <a:ext uri="{FF2B5EF4-FFF2-40B4-BE49-F238E27FC236}">
                <a16:creationId xmlns:a16="http://schemas.microsoft.com/office/drawing/2014/main" id="{98362ADE-F3DC-3CF4-1872-4B3A5124B9B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F3B78B7-4395-C7CA-940A-9F50069EB4A4}"/>
              </a:ext>
            </a:extLst>
          </p:cNvPr>
          <p:cNvSpPr>
            <a:spLocks noGrp="1"/>
          </p:cNvSpPr>
          <p:nvPr>
            <p:ph type="sldNum" sz="quarter" idx="12"/>
          </p:nvPr>
        </p:nvSpPr>
        <p:spPr/>
        <p:txBody>
          <a:bodyPr/>
          <a:lstStyle/>
          <a:p>
            <a:fld id="{4AFD57E5-4856-46D2-BFA7-6E341C2F9A77}" type="slidenum">
              <a:rPr lang="en-IN" smtClean="0"/>
              <a:t>‹#›</a:t>
            </a:fld>
            <a:endParaRPr lang="en-IN"/>
          </a:p>
        </p:txBody>
      </p:sp>
    </p:spTree>
    <p:extLst>
      <p:ext uri="{BB962C8B-B14F-4D97-AF65-F5344CB8AC3E}">
        <p14:creationId xmlns:p14="http://schemas.microsoft.com/office/powerpoint/2010/main" val="1598048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39B57-32E3-AAED-4A77-CE21337AF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F30A4E9-5950-C564-9610-B733EFFA83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6C0D27E-53B5-D617-5AA9-97E9BF8703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6E8E91-047A-7221-01C0-2FAA73B92AD9}"/>
              </a:ext>
            </a:extLst>
          </p:cNvPr>
          <p:cNvSpPr>
            <a:spLocks noGrp="1"/>
          </p:cNvSpPr>
          <p:nvPr>
            <p:ph type="dt" sz="half" idx="10"/>
          </p:nvPr>
        </p:nvSpPr>
        <p:spPr/>
        <p:txBody>
          <a:bodyPr/>
          <a:lstStyle/>
          <a:p>
            <a:fld id="{B72BBD43-7F2A-4FC7-9342-EDA41FF4923A}" type="datetimeFigureOut">
              <a:rPr lang="en-IN" smtClean="0"/>
              <a:t>23-11-2022</a:t>
            </a:fld>
            <a:endParaRPr lang="en-IN"/>
          </a:p>
        </p:txBody>
      </p:sp>
      <p:sp>
        <p:nvSpPr>
          <p:cNvPr id="6" name="Footer Placeholder 5">
            <a:extLst>
              <a:ext uri="{FF2B5EF4-FFF2-40B4-BE49-F238E27FC236}">
                <a16:creationId xmlns:a16="http://schemas.microsoft.com/office/drawing/2014/main" id="{602C1B2E-EA76-619B-95A3-4A05D5B8088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F065C1E-C15E-0467-247D-D903450BDCBF}"/>
              </a:ext>
            </a:extLst>
          </p:cNvPr>
          <p:cNvSpPr>
            <a:spLocks noGrp="1"/>
          </p:cNvSpPr>
          <p:nvPr>
            <p:ph type="sldNum" sz="quarter" idx="12"/>
          </p:nvPr>
        </p:nvSpPr>
        <p:spPr/>
        <p:txBody>
          <a:bodyPr/>
          <a:lstStyle/>
          <a:p>
            <a:fld id="{4AFD57E5-4856-46D2-BFA7-6E341C2F9A77}" type="slidenum">
              <a:rPr lang="en-IN" smtClean="0"/>
              <a:t>‹#›</a:t>
            </a:fld>
            <a:endParaRPr lang="en-IN"/>
          </a:p>
        </p:txBody>
      </p:sp>
    </p:spTree>
    <p:extLst>
      <p:ext uri="{BB962C8B-B14F-4D97-AF65-F5344CB8AC3E}">
        <p14:creationId xmlns:p14="http://schemas.microsoft.com/office/powerpoint/2010/main" val="3714047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06161-8F93-C625-CBF2-7A98ECF42C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D96845D-40CA-3573-AB3A-B746FC4525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549772B-B62A-DA8B-63F6-65EEE106A8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27E52F-2016-D773-1C6C-E5A8B7CD642D}"/>
              </a:ext>
            </a:extLst>
          </p:cNvPr>
          <p:cNvSpPr>
            <a:spLocks noGrp="1"/>
          </p:cNvSpPr>
          <p:nvPr>
            <p:ph type="dt" sz="half" idx="10"/>
          </p:nvPr>
        </p:nvSpPr>
        <p:spPr/>
        <p:txBody>
          <a:bodyPr/>
          <a:lstStyle/>
          <a:p>
            <a:fld id="{B72BBD43-7F2A-4FC7-9342-EDA41FF4923A}" type="datetimeFigureOut">
              <a:rPr lang="en-IN" smtClean="0"/>
              <a:t>23-11-2022</a:t>
            </a:fld>
            <a:endParaRPr lang="en-IN"/>
          </a:p>
        </p:txBody>
      </p:sp>
      <p:sp>
        <p:nvSpPr>
          <p:cNvPr id="6" name="Footer Placeholder 5">
            <a:extLst>
              <a:ext uri="{FF2B5EF4-FFF2-40B4-BE49-F238E27FC236}">
                <a16:creationId xmlns:a16="http://schemas.microsoft.com/office/drawing/2014/main" id="{D8E4CDA8-3552-9E41-CFFF-BBBE8E46AD4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F5D36A5-A7A5-EDCC-77CB-B5806270103B}"/>
              </a:ext>
            </a:extLst>
          </p:cNvPr>
          <p:cNvSpPr>
            <a:spLocks noGrp="1"/>
          </p:cNvSpPr>
          <p:nvPr>
            <p:ph type="sldNum" sz="quarter" idx="12"/>
          </p:nvPr>
        </p:nvSpPr>
        <p:spPr/>
        <p:txBody>
          <a:bodyPr/>
          <a:lstStyle/>
          <a:p>
            <a:fld id="{4AFD57E5-4856-46D2-BFA7-6E341C2F9A77}" type="slidenum">
              <a:rPr lang="en-IN" smtClean="0"/>
              <a:t>‹#›</a:t>
            </a:fld>
            <a:endParaRPr lang="en-IN"/>
          </a:p>
        </p:txBody>
      </p:sp>
    </p:spTree>
    <p:extLst>
      <p:ext uri="{BB962C8B-B14F-4D97-AF65-F5344CB8AC3E}">
        <p14:creationId xmlns:p14="http://schemas.microsoft.com/office/powerpoint/2010/main" val="539772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E8FD99-BE6E-E967-EBBC-EA9B0A35D7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CFBEA5B-428E-1737-371E-6634BF6754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0F64104-3D2C-7A4A-3CF5-A67B0E6DBC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2BBD43-7F2A-4FC7-9342-EDA41FF4923A}" type="datetimeFigureOut">
              <a:rPr lang="en-IN" smtClean="0"/>
              <a:t>23-11-2022</a:t>
            </a:fld>
            <a:endParaRPr lang="en-IN"/>
          </a:p>
        </p:txBody>
      </p:sp>
      <p:sp>
        <p:nvSpPr>
          <p:cNvPr id="5" name="Footer Placeholder 4">
            <a:extLst>
              <a:ext uri="{FF2B5EF4-FFF2-40B4-BE49-F238E27FC236}">
                <a16:creationId xmlns:a16="http://schemas.microsoft.com/office/drawing/2014/main" id="{CBD2EE75-1EDA-75AA-9D4B-EB33F76497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7E02A22-17F5-936C-781F-3C3479533E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FD57E5-4856-46D2-BFA7-6E341C2F9A77}" type="slidenum">
              <a:rPr lang="en-IN" smtClean="0"/>
              <a:t>‹#›</a:t>
            </a:fld>
            <a:endParaRPr lang="en-IN"/>
          </a:p>
        </p:txBody>
      </p:sp>
    </p:spTree>
    <p:extLst>
      <p:ext uri="{BB962C8B-B14F-4D97-AF65-F5344CB8AC3E}">
        <p14:creationId xmlns:p14="http://schemas.microsoft.com/office/powerpoint/2010/main" val="41410345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16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www3.ntu.edu.sg/home/ehchua/programming/webprogramming/NodeJS_Basics.html#zz-2.1"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C7798-3501-9117-3737-40607FAB9755}"/>
              </a:ext>
            </a:extLst>
          </p:cNvPr>
          <p:cNvSpPr>
            <a:spLocks noGrp="1"/>
          </p:cNvSpPr>
          <p:nvPr>
            <p:ph type="ctrTitle"/>
          </p:nvPr>
        </p:nvSpPr>
        <p:spPr/>
        <p:txBody>
          <a:bodyPr/>
          <a:lstStyle/>
          <a:p>
            <a:r>
              <a:rPr lang="en-IN" dirty="0"/>
              <a:t>Node </a:t>
            </a:r>
            <a:r>
              <a:rPr lang="en-IN" dirty="0" err="1"/>
              <a:t>js</a:t>
            </a:r>
            <a:endParaRPr lang="en-IN" dirty="0"/>
          </a:p>
        </p:txBody>
      </p:sp>
      <p:sp>
        <p:nvSpPr>
          <p:cNvPr id="3" name="Subtitle 2">
            <a:extLst>
              <a:ext uri="{FF2B5EF4-FFF2-40B4-BE49-F238E27FC236}">
                <a16:creationId xmlns:a16="http://schemas.microsoft.com/office/drawing/2014/main" id="{DFDA06A2-5DF0-0352-3418-D8F1AE7BDF95}"/>
              </a:ext>
            </a:extLst>
          </p:cNvPr>
          <p:cNvSpPr>
            <a:spLocks noGrp="1"/>
          </p:cNvSpPr>
          <p:nvPr>
            <p:ph type="subTitle" idx="1"/>
          </p:nvPr>
        </p:nvSpPr>
        <p:spPr/>
        <p:txBody>
          <a:bodyPr/>
          <a:lstStyle/>
          <a:p>
            <a:r>
              <a:rPr lang="en-IN" dirty="0" err="1"/>
              <a:t>kgr</a:t>
            </a:r>
            <a:endParaRPr lang="en-IN" dirty="0"/>
          </a:p>
        </p:txBody>
      </p:sp>
    </p:spTree>
    <p:extLst>
      <p:ext uri="{BB962C8B-B14F-4D97-AF65-F5344CB8AC3E}">
        <p14:creationId xmlns:p14="http://schemas.microsoft.com/office/powerpoint/2010/main" val="4020181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DC249-E737-6CB4-4C18-E2E6B75DF92F}"/>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DB19691-6C70-0F94-1117-AD6706E55C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3029" y="150277"/>
            <a:ext cx="8749307" cy="6511779"/>
          </a:xfrm>
        </p:spPr>
      </p:pic>
    </p:spTree>
    <p:extLst>
      <p:ext uri="{BB962C8B-B14F-4D97-AF65-F5344CB8AC3E}">
        <p14:creationId xmlns:p14="http://schemas.microsoft.com/office/powerpoint/2010/main" val="31572635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E0B5D-593A-3296-0112-DD2DA1650A2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C85778C-4383-4268-7FFA-C4A8C3A738CD}"/>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38A731B7-EB97-696E-9755-5503C1E6B630}"/>
              </a:ext>
            </a:extLst>
          </p:cNvPr>
          <p:cNvPicPr>
            <a:picLocks noChangeAspect="1"/>
          </p:cNvPicPr>
          <p:nvPr/>
        </p:nvPicPr>
        <p:blipFill>
          <a:blip r:embed="rId2"/>
          <a:stretch>
            <a:fillRect/>
          </a:stretch>
        </p:blipFill>
        <p:spPr>
          <a:xfrm>
            <a:off x="772885" y="681036"/>
            <a:ext cx="10283548" cy="5318547"/>
          </a:xfrm>
          <a:prstGeom prst="rect">
            <a:avLst/>
          </a:prstGeom>
          <a:ln w="12700">
            <a:solidFill>
              <a:schemeClr val="tx1"/>
            </a:solidFill>
          </a:ln>
        </p:spPr>
      </p:pic>
    </p:spTree>
    <p:extLst>
      <p:ext uri="{BB962C8B-B14F-4D97-AF65-F5344CB8AC3E}">
        <p14:creationId xmlns:p14="http://schemas.microsoft.com/office/powerpoint/2010/main" val="12954923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F39F4-3B63-D266-8526-1C94713E637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D2357A5-F018-0637-D91E-8222AEE5448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62F61EE-A617-231B-D386-479D62390568}"/>
              </a:ext>
            </a:extLst>
          </p:cNvPr>
          <p:cNvPicPr>
            <a:picLocks noChangeAspect="1"/>
          </p:cNvPicPr>
          <p:nvPr/>
        </p:nvPicPr>
        <p:blipFill>
          <a:blip r:embed="rId2"/>
          <a:stretch>
            <a:fillRect/>
          </a:stretch>
        </p:blipFill>
        <p:spPr>
          <a:xfrm>
            <a:off x="838199" y="365125"/>
            <a:ext cx="10647785" cy="5811837"/>
          </a:xfrm>
          <a:prstGeom prst="rect">
            <a:avLst/>
          </a:prstGeom>
          <a:ln w="19050">
            <a:solidFill>
              <a:schemeClr val="tx1"/>
            </a:solidFill>
          </a:ln>
        </p:spPr>
      </p:pic>
    </p:spTree>
    <p:extLst>
      <p:ext uri="{BB962C8B-B14F-4D97-AF65-F5344CB8AC3E}">
        <p14:creationId xmlns:p14="http://schemas.microsoft.com/office/powerpoint/2010/main" val="27469605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E8AA5-BF4F-8873-7A37-6049309F739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7A6D0EA-65A9-F24A-F4A0-5F5553EE1EB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E37F268-5682-0358-6B41-044CA447C53A}"/>
              </a:ext>
            </a:extLst>
          </p:cNvPr>
          <p:cNvPicPr>
            <a:picLocks noChangeAspect="1"/>
          </p:cNvPicPr>
          <p:nvPr/>
        </p:nvPicPr>
        <p:blipFill>
          <a:blip r:embed="rId2"/>
          <a:stretch>
            <a:fillRect/>
          </a:stretch>
        </p:blipFill>
        <p:spPr>
          <a:xfrm>
            <a:off x="355498" y="0"/>
            <a:ext cx="8210004" cy="6615404"/>
          </a:xfrm>
          <a:prstGeom prst="rect">
            <a:avLst/>
          </a:prstGeom>
          <a:ln w="12700">
            <a:solidFill>
              <a:schemeClr val="tx1"/>
            </a:solidFill>
          </a:ln>
        </p:spPr>
      </p:pic>
    </p:spTree>
    <p:extLst>
      <p:ext uri="{BB962C8B-B14F-4D97-AF65-F5344CB8AC3E}">
        <p14:creationId xmlns:p14="http://schemas.microsoft.com/office/powerpoint/2010/main" val="308200213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23ECA-EC71-B043-8EBF-B0D840177BE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74DD038-38D1-E7E5-D94E-0BBEF6809F3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6F48C4A-5EC0-B53E-F4B9-2F69B8CE5998}"/>
              </a:ext>
            </a:extLst>
          </p:cNvPr>
          <p:cNvPicPr>
            <a:picLocks noChangeAspect="1"/>
          </p:cNvPicPr>
          <p:nvPr/>
        </p:nvPicPr>
        <p:blipFill>
          <a:blip r:embed="rId2"/>
          <a:stretch>
            <a:fillRect/>
          </a:stretch>
        </p:blipFill>
        <p:spPr>
          <a:xfrm>
            <a:off x="253118" y="120111"/>
            <a:ext cx="9476888" cy="6616591"/>
          </a:xfrm>
          <a:prstGeom prst="rect">
            <a:avLst/>
          </a:prstGeom>
          <a:ln w="19050">
            <a:solidFill>
              <a:schemeClr val="tx1"/>
            </a:solidFill>
          </a:ln>
        </p:spPr>
      </p:pic>
    </p:spTree>
    <p:extLst>
      <p:ext uri="{BB962C8B-B14F-4D97-AF65-F5344CB8AC3E}">
        <p14:creationId xmlns:p14="http://schemas.microsoft.com/office/powerpoint/2010/main" val="93300987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F8E3F-E0C3-E0F0-9D22-24CEEADBCBE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9E3082C-5109-4C9E-2BAD-CA045E3333C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21B760D-145B-050E-E52B-50619D0FB10E}"/>
              </a:ext>
            </a:extLst>
          </p:cNvPr>
          <p:cNvPicPr>
            <a:picLocks noChangeAspect="1"/>
          </p:cNvPicPr>
          <p:nvPr/>
        </p:nvPicPr>
        <p:blipFill>
          <a:blip r:embed="rId2"/>
          <a:stretch>
            <a:fillRect/>
          </a:stretch>
        </p:blipFill>
        <p:spPr>
          <a:xfrm>
            <a:off x="638931" y="365125"/>
            <a:ext cx="7394726" cy="6083428"/>
          </a:xfrm>
          <a:prstGeom prst="rect">
            <a:avLst/>
          </a:prstGeom>
          <a:ln w="19050">
            <a:solidFill>
              <a:schemeClr val="tx1"/>
            </a:solidFill>
          </a:ln>
        </p:spPr>
      </p:pic>
    </p:spTree>
    <p:extLst>
      <p:ext uri="{BB962C8B-B14F-4D97-AF65-F5344CB8AC3E}">
        <p14:creationId xmlns:p14="http://schemas.microsoft.com/office/powerpoint/2010/main" val="262045272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F91-6830-9085-C757-AF4C6CAF5C4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F5DC377-56E6-0264-6A54-1DC9D267F50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38C79AB-960F-8963-A34E-E0EAA0B0E3F2}"/>
              </a:ext>
            </a:extLst>
          </p:cNvPr>
          <p:cNvPicPr>
            <a:picLocks noChangeAspect="1"/>
          </p:cNvPicPr>
          <p:nvPr/>
        </p:nvPicPr>
        <p:blipFill>
          <a:blip r:embed="rId2"/>
          <a:stretch>
            <a:fillRect/>
          </a:stretch>
        </p:blipFill>
        <p:spPr>
          <a:xfrm>
            <a:off x="451362" y="365125"/>
            <a:ext cx="11289275" cy="5933038"/>
          </a:xfrm>
          <a:prstGeom prst="rect">
            <a:avLst/>
          </a:prstGeom>
          <a:ln w="12700">
            <a:solidFill>
              <a:schemeClr val="tx1"/>
            </a:solidFill>
          </a:ln>
        </p:spPr>
      </p:pic>
    </p:spTree>
    <p:extLst>
      <p:ext uri="{BB962C8B-B14F-4D97-AF65-F5344CB8AC3E}">
        <p14:creationId xmlns:p14="http://schemas.microsoft.com/office/powerpoint/2010/main" val="215281622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84C13-0CB9-1D50-C415-C3FD0518D36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508B89F-68E5-234F-1F33-46FABA12FD8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52C3148-75A5-31AE-B975-EACF851B6698}"/>
              </a:ext>
            </a:extLst>
          </p:cNvPr>
          <p:cNvPicPr>
            <a:picLocks noChangeAspect="1"/>
          </p:cNvPicPr>
          <p:nvPr/>
        </p:nvPicPr>
        <p:blipFill>
          <a:blip r:embed="rId2"/>
          <a:stretch>
            <a:fillRect/>
          </a:stretch>
        </p:blipFill>
        <p:spPr>
          <a:xfrm>
            <a:off x="224617" y="314718"/>
            <a:ext cx="10692199" cy="2861865"/>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366775792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21107-97E7-5FDC-7664-91943644550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59A1ED1-EEF0-B7DC-E91A-A258D1BF5621}"/>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AF502368-CBC2-8DA7-BE49-FEC1F572138F}"/>
              </a:ext>
            </a:extLst>
          </p:cNvPr>
          <p:cNvPicPr>
            <a:picLocks noChangeAspect="1"/>
          </p:cNvPicPr>
          <p:nvPr/>
        </p:nvPicPr>
        <p:blipFill>
          <a:blip r:embed="rId2"/>
          <a:stretch>
            <a:fillRect/>
          </a:stretch>
        </p:blipFill>
        <p:spPr>
          <a:xfrm>
            <a:off x="838200" y="523081"/>
            <a:ext cx="10322113" cy="5811838"/>
          </a:xfrm>
          <a:prstGeom prst="rect">
            <a:avLst/>
          </a:prstGeom>
          <a:ln w="12700">
            <a:solidFill>
              <a:schemeClr val="tx1"/>
            </a:solidFill>
          </a:ln>
        </p:spPr>
      </p:pic>
    </p:spTree>
    <p:extLst>
      <p:ext uri="{BB962C8B-B14F-4D97-AF65-F5344CB8AC3E}">
        <p14:creationId xmlns:p14="http://schemas.microsoft.com/office/powerpoint/2010/main" val="12040885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77C88-28C1-C292-365D-2965466031E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666FF19-1697-7ED8-45BE-82F93992B0A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D69D0AD-8353-FDE6-FC42-DDF444B4FB60}"/>
              </a:ext>
            </a:extLst>
          </p:cNvPr>
          <p:cNvPicPr>
            <a:picLocks noChangeAspect="1"/>
          </p:cNvPicPr>
          <p:nvPr/>
        </p:nvPicPr>
        <p:blipFill>
          <a:blip r:embed="rId2"/>
          <a:stretch>
            <a:fillRect/>
          </a:stretch>
        </p:blipFill>
        <p:spPr>
          <a:xfrm>
            <a:off x="386791" y="365125"/>
            <a:ext cx="10875258" cy="5811838"/>
          </a:xfrm>
          <a:prstGeom prst="rect">
            <a:avLst/>
          </a:prstGeom>
          <a:ln w="12700">
            <a:solidFill>
              <a:schemeClr val="tx1"/>
            </a:solidFill>
          </a:ln>
        </p:spPr>
      </p:pic>
    </p:spTree>
    <p:extLst>
      <p:ext uri="{BB962C8B-B14F-4D97-AF65-F5344CB8AC3E}">
        <p14:creationId xmlns:p14="http://schemas.microsoft.com/office/powerpoint/2010/main" val="9935190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04B0A-4578-EA04-1981-86F2905FC24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09A6982-39EF-80C2-C043-6D5FEEBF582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B270E08-6264-B37D-245B-F40B842DED0E}"/>
              </a:ext>
            </a:extLst>
          </p:cNvPr>
          <p:cNvPicPr>
            <a:picLocks noChangeAspect="1"/>
          </p:cNvPicPr>
          <p:nvPr/>
        </p:nvPicPr>
        <p:blipFill>
          <a:blip r:embed="rId2"/>
          <a:stretch>
            <a:fillRect/>
          </a:stretch>
        </p:blipFill>
        <p:spPr>
          <a:xfrm>
            <a:off x="838199" y="681037"/>
            <a:ext cx="10436999" cy="4693396"/>
          </a:xfrm>
          <a:prstGeom prst="rect">
            <a:avLst/>
          </a:prstGeom>
          <a:ln w="19050">
            <a:solidFill>
              <a:schemeClr val="tx1"/>
            </a:solidFill>
          </a:ln>
        </p:spPr>
      </p:pic>
    </p:spTree>
    <p:extLst>
      <p:ext uri="{BB962C8B-B14F-4D97-AF65-F5344CB8AC3E}">
        <p14:creationId xmlns:p14="http://schemas.microsoft.com/office/powerpoint/2010/main" val="97445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C3297-818D-7F64-36C7-6943445C6F0F}"/>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F16441F8-CBEE-F6D0-B660-35CA0AACD7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291" y="-1"/>
            <a:ext cx="12042710" cy="6858001"/>
          </a:xfrm>
        </p:spPr>
      </p:pic>
    </p:spTree>
    <p:extLst>
      <p:ext uri="{BB962C8B-B14F-4D97-AF65-F5344CB8AC3E}">
        <p14:creationId xmlns:p14="http://schemas.microsoft.com/office/powerpoint/2010/main" val="13825376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2F9ED-90FC-203A-A6F9-0EB42DCEA7D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BAECF8B-5EF9-F704-7F0B-DF56CC165C7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F51A551-E0A8-B261-F5D7-4AA5DFC826A4}"/>
              </a:ext>
            </a:extLst>
          </p:cNvPr>
          <p:cNvPicPr>
            <a:picLocks noChangeAspect="1"/>
          </p:cNvPicPr>
          <p:nvPr/>
        </p:nvPicPr>
        <p:blipFill>
          <a:blip r:embed="rId2"/>
          <a:stretch>
            <a:fillRect/>
          </a:stretch>
        </p:blipFill>
        <p:spPr>
          <a:xfrm>
            <a:off x="838199" y="408227"/>
            <a:ext cx="10515601" cy="5068842"/>
          </a:xfrm>
          <a:prstGeom prst="rect">
            <a:avLst/>
          </a:prstGeom>
          <a:ln w="12700">
            <a:solidFill>
              <a:schemeClr val="tx1"/>
            </a:solidFill>
          </a:ln>
        </p:spPr>
      </p:pic>
    </p:spTree>
    <p:extLst>
      <p:ext uri="{BB962C8B-B14F-4D97-AF65-F5344CB8AC3E}">
        <p14:creationId xmlns:p14="http://schemas.microsoft.com/office/powerpoint/2010/main" val="3849168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4800F-4390-EBC9-6A43-0311D73B2F9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4256587-C2BF-D20B-D6A7-7D91D9F93C1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BBC4558-F79F-9997-E400-47AF30F1FF83}"/>
              </a:ext>
            </a:extLst>
          </p:cNvPr>
          <p:cNvPicPr>
            <a:picLocks noChangeAspect="1"/>
          </p:cNvPicPr>
          <p:nvPr/>
        </p:nvPicPr>
        <p:blipFill>
          <a:blip r:embed="rId2"/>
          <a:stretch>
            <a:fillRect/>
          </a:stretch>
        </p:blipFill>
        <p:spPr>
          <a:xfrm>
            <a:off x="838200" y="217917"/>
            <a:ext cx="10694437" cy="5203169"/>
          </a:xfrm>
          <a:prstGeom prst="rect">
            <a:avLst/>
          </a:prstGeom>
          <a:ln>
            <a:solidFill>
              <a:schemeClr val="accent1"/>
            </a:solidFill>
          </a:ln>
        </p:spPr>
      </p:pic>
    </p:spTree>
    <p:extLst>
      <p:ext uri="{BB962C8B-B14F-4D97-AF65-F5344CB8AC3E}">
        <p14:creationId xmlns:p14="http://schemas.microsoft.com/office/powerpoint/2010/main" val="38606843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1960A-C504-C251-3797-632175C146A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7499E5F-3CBB-A38E-C9F5-09440C2BE724}"/>
              </a:ext>
            </a:extLst>
          </p:cNvPr>
          <p:cNvSpPr>
            <a:spLocks noGrp="1"/>
          </p:cNvSpPr>
          <p:nvPr>
            <p:ph idx="1"/>
          </p:nvPr>
        </p:nvSpPr>
        <p:spPr>
          <a:ln w="19050">
            <a:solidFill>
              <a:schemeClr val="tx1"/>
            </a:solidFill>
          </a:ln>
        </p:spPr>
        <p:txBody>
          <a:bodyPr/>
          <a:lstStyle/>
          <a:p>
            <a:r>
              <a:rPr lang="en-US" dirty="0"/>
              <a:t>While performing bulk insert operation, if any document insertion fails then rest of the documents won't be inserted. </a:t>
            </a:r>
            <a:r>
              <a:rPr lang="en-US" dirty="0" err="1"/>
              <a:t>i.e</a:t>
            </a:r>
            <a:r>
              <a:rPr lang="en-US" dirty="0"/>
              <a:t> in bulk inserts, order is important.</a:t>
            </a:r>
          </a:p>
          <a:p>
            <a:r>
              <a:rPr lang="en-US" dirty="0"/>
              <a:t>The documents which are already inserted won't be rollbacked.</a:t>
            </a:r>
          </a:p>
          <a:p>
            <a:endParaRPr lang="en-US" dirty="0"/>
          </a:p>
          <a:p>
            <a:r>
              <a:rPr lang="en-US" dirty="0"/>
              <a:t>We can customize this behavior by using ordered property.</a:t>
            </a:r>
          </a:p>
          <a:p>
            <a:pPr marL="0" indent="0">
              <a:buNone/>
            </a:pPr>
            <a:endParaRPr lang="en-IN" dirty="0"/>
          </a:p>
          <a:p>
            <a:pPr marL="0" indent="0">
              <a:buNone/>
            </a:pPr>
            <a:r>
              <a:rPr lang="en-IN" dirty="0"/>
              <a:t>&gt; db.cars.insertMany([{},{},...{}],{ordered: false})</a:t>
            </a:r>
          </a:p>
          <a:p>
            <a:r>
              <a:rPr lang="en-IN" dirty="0"/>
              <a:t>The default value for ordered is true.</a:t>
            </a:r>
          </a:p>
        </p:txBody>
      </p:sp>
    </p:spTree>
    <p:extLst>
      <p:ext uri="{BB962C8B-B14F-4D97-AF65-F5344CB8AC3E}">
        <p14:creationId xmlns:p14="http://schemas.microsoft.com/office/powerpoint/2010/main" val="14399634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13F99-1E33-3FF2-A172-9F212DD9351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9E00987-F5C7-04CB-EBBD-3D96995AA8D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AA758A9-6D7B-CD6D-99DD-24C800E064A4}"/>
              </a:ext>
            </a:extLst>
          </p:cNvPr>
          <p:cNvPicPr>
            <a:picLocks noChangeAspect="1"/>
          </p:cNvPicPr>
          <p:nvPr/>
        </p:nvPicPr>
        <p:blipFill>
          <a:blip r:embed="rId2"/>
          <a:stretch>
            <a:fillRect/>
          </a:stretch>
        </p:blipFill>
        <p:spPr>
          <a:xfrm>
            <a:off x="1168659" y="2190707"/>
            <a:ext cx="9854682" cy="1578862"/>
          </a:xfrm>
          <a:prstGeom prst="rect">
            <a:avLst/>
          </a:prstGeom>
          <a:ln w="12700">
            <a:solidFill>
              <a:schemeClr val="tx1"/>
            </a:solidFill>
          </a:ln>
        </p:spPr>
      </p:pic>
    </p:spTree>
    <p:extLst>
      <p:ext uri="{BB962C8B-B14F-4D97-AF65-F5344CB8AC3E}">
        <p14:creationId xmlns:p14="http://schemas.microsoft.com/office/powerpoint/2010/main" val="240149787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5B2FC-068B-2650-60A5-D1C22DB1D1C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745083A-8030-04F3-9FC8-61A18D09574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182CAE0-39FA-CA6D-AED0-FF7D012BBC71}"/>
              </a:ext>
            </a:extLst>
          </p:cNvPr>
          <p:cNvPicPr>
            <a:picLocks noChangeAspect="1"/>
          </p:cNvPicPr>
          <p:nvPr/>
        </p:nvPicPr>
        <p:blipFill>
          <a:blip r:embed="rId2"/>
          <a:stretch>
            <a:fillRect/>
          </a:stretch>
        </p:blipFill>
        <p:spPr>
          <a:xfrm>
            <a:off x="838200" y="365125"/>
            <a:ext cx="10170367" cy="3894138"/>
          </a:xfrm>
          <a:prstGeom prst="rect">
            <a:avLst/>
          </a:prstGeom>
          <a:ln w="19050">
            <a:solidFill>
              <a:schemeClr val="tx1"/>
            </a:solidFill>
          </a:ln>
        </p:spPr>
      </p:pic>
    </p:spTree>
    <p:extLst>
      <p:ext uri="{BB962C8B-B14F-4D97-AF65-F5344CB8AC3E}">
        <p14:creationId xmlns:p14="http://schemas.microsoft.com/office/powerpoint/2010/main" val="18167966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2862C-D9B6-88DA-96BC-7AC6FF93CEAF}"/>
              </a:ext>
            </a:extLst>
          </p:cNvPr>
          <p:cNvSpPr>
            <a:spLocks noGrp="1"/>
          </p:cNvSpPr>
          <p:nvPr>
            <p:ph type="title"/>
          </p:nvPr>
        </p:nvSpPr>
        <p:spPr/>
        <p:txBody>
          <a:bodyPr/>
          <a:lstStyle/>
          <a:p>
            <a:pPr algn="ctr"/>
            <a:r>
              <a:rPr lang="en-IN" b="1" dirty="0"/>
              <a:t>U---&gt;Update Operation</a:t>
            </a:r>
          </a:p>
        </p:txBody>
      </p:sp>
    </p:spTree>
    <p:extLst>
      <p:ext uri="{BB962C8B-B14F-4D97-AF65-F5344CB8AC3E}">
        <p14:creationId xmlns:p14="http://schemas.microsoft.com/office/powerpoint/2010/main" val="265346040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B080F-0A75-DA70-EF3A-527AFDDBC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20E4F92-DCFF-F598-AACA-BA57F68FB2E2}"/>
              </a:ext>
            </a:extLst>
          </p:cNvPr>
          <p:cNvSpPr>
            <a:spLocks noGrp="1"/>
          </p:cNvSpPr>
          <p:nvPr>
            <p:ph idx="1"/>
          </p:nvPr>
        </p:nvSpPr>
        <p:spPr>
          <a:ln w="19050">
            <a:solidFill>
              <a:schemeClr val="tx1"/>
            </a:solidFill>
          </a:ln>
        </p:spPr>
        <p:txBody>
          <a:bodyPr/>
          <a:lstStyle/>
          <a:p>
            <a:r>
              <a:rPr lang="en-US" dirty="0"/>
              <a:t>We can perform updations like</a:t>
            </a:r>
          </a:p>
          <a:p>
            <a:endParaRPr lang="en-US" dirty="0"/>
          </a:p>
          <a:p>
            <a:pPr marL="0" indent="0">
              <a:buNone/>
            </a:pPr>
            <a:r>
              <a:rPr lang="en-US" dirty="0"/>
              <a:t>1. Overwrite existing value of a particular field with our new value</a:t>
            </a:r>
          </a:p>
          <a:p>
            <a:pPr marL="0" indent="0">
              <a:buNone/>
            </a:pPr>
            <a:r>
              <a:rPr lang="en-US" dirty="0"/>
              <a:t>2. Add a new field for selected documents</a:t>
            </a:r>
          </a:p>
          <a:p>
            <a:pPr marL="0" indent="0">
              <a:buNone/>
            </a:pPr>
            <a:r>
              <a:rPr lang="en-US" dirty="0"/>
              <a:t>3. Remove an existing field</a:t>
            </a:r>
          </a:p>
          <a:p>
            <a:pPr marL="0" indent="0">
              <a:buNone/>
            </a:pPr>
            <a:r>
              <a:rPr lang="en-US" dirty="0"/>
              <a:t>4. Rename an existing field</a:t>
            </a:r>
            <a:endParaRPr lang="en-IN" dirty="0"/>
          </a:p>
        </p:txBody>
      </p:sp>
    </p:spTree>
    <p:extLst>
      <p:ext uri="{BB962C8B-B14F-4D97-AF65-F5344CB8AC3E}">
        <p14:creationId xmlns:p14="http://schemas.microsoft.com/office/powerpoint/2010/main" val="20380837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E38A2-D26D-CD8E-8628-EDCB19764DBF}"/>
              </a:ext>
            </a:extLst>
          </p:cNvPr>
          <p:cNvSpPr>
            <a:spLocks noGrp="1"/>
          </p:cNvSpPr>
          <p:nvPr>
            <p:ph type="title"/>
          </p:nvPr>
        </p:nvSpPr>
        <p:spPr/>
        <p:txBody>
          <a:bodyPr/>
          <a:lstStyle/>
          <a:p>
            <a:r>
              <a:rPr lang="en-US" dirty="0"/>
              <a:t>update methods:</a:t>
            </a:r>
            <a:br>
              <a:rPr lang="en-US" dirty="0"/>
            </a:br>
            <a:endParaRPr lang="en-IN" dirty="0"/>
          </a:p>
        </p:txBody>
      </p:sp>
      <p:sp>
        <p:nvSpPr>
          <p:cNvPr id="3" name="Content Placeholder 2">
            <a:extLst>
              <a:ext uri="{FF2B5EF4-FFF2-40B4-BE49-F238E27FC236}">
                <a16:creationId xmlns:a16="http://schemas.microsoft.com/office/drawing/2014/main" id="{EB743368-4551-77CF-229F-0D432FD4C37C}"/>
              </a:ext>
            </a:extLst>
          </p:cNvPr>
          <p:cNvSpPr>
            <a:spLocks noGrp="1"/>
          </p:cNvSpPr>
          <p:nvPr>
            <p:ph idx="1"/>
          </p:nvPr>
        </p:nvSpPr>
        <p:spPr>
          <a:ln w="12700">
            <a:solidFill>
              <a:schemeClr val="tx1"/>
            </a:solidFill>
          </a:ln>
        </p:spPr>
        <p:txBody>
          <a:bodyPr>
            <a:normAutofit/>
          </a:bodyPr>
          <a:lstStyle/>
          <a:p>
            <a:r>
              <a:rPr lang="en-US" dirty="0"/>
              <a:t>We can perform required updations by using update methods and update operators.</a:t>
            </a:r>
          </a:p>
          <a:p>
            <a:endParaRPr lang="en-US" dirty="0"/>
          </a:p>
          <a:p>
            <a:r>
              <a:rPr lang="en-US" dirty="0"/>
              <a:t>There are 3 update methods are </a:t>
            </a:r>
            <a:r>
              <a:rPr lang="en-US" dirty="0" err="1"/>
              <a:t>avaialble</a:t>
            </a:r>
            <a:r>
              <a:rPr lang="en-US" dirty="0"/>
              <a:t>.</a:t>
            </a:r>
          </a:p>
          <a:p>
            <a:pPr marL="0" indent="0">
              <a:buNone/>
            </a:pPr>
            <a:r>
              <a:rPr lang="en-US" dirty="0"/>
              <a:t>1. </a:t>
            </a:r>
            <a:r>
              <a:rPr lang="en-US" dirty="0" err="1"/>
              <a:t>updateOne</a:t>
            </a:r>
            <a:r>
              <a:rPr lang="en-US" dirty="0"/>
              <a:t>()</a:t>
            </a:r>
          </a:p>
          <a:p>
            <a:pPr marL="0" indent="0">
              <a:buNone/>
            </a:pPr>
            <a:r>
              <a:rPr lang="en-US" dirty="0"/>
              <a:t>2. </a:t>
            </a:r>
            <a:r>
              <a:rPr lang="en-US" dirty="0" err="1"/>
              <a:t>updateMany</a:t>
            </a:r>
            <a:r>
              <a:rPr lang="en-US" dirty="0"/>
              <a:t>()</a:t>
            </a:r>
          </a:p>
          <a:p>
            <a:pPr marL="0" indent="0">
              <a:buNone/>
            </a:pPr>
            <a:r>
              <a:rPr lang="en-US" dirty="0"/>
              <a:t>3. update()</a:t>
            </a:r>
            <a:endParaRPr lang="en-IN" dirty="0"/>
          </a:p>
        </p:txBody>
      </p:sp>
    </p:spTree>
    <p:extLst>
      <p:ext uri="{BB962C8B-B14F-4D97-AF65-F5344CB8AC3E}">
        <p14:creationId xmlns:p14="http://schemas.microsoft.com/office/powerpoint/2010/main" val="34106439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97BC80-B1E6-4D86-8410-0485ABC39D10}"/>
              </a:ext>
            </a:extLst>
          </p:cNvPr>
          <p:cNvSpPr>
            <a:spLocks noGrp="1"/>
          </p:cNvSpPr>
          <p:nvPr>
            <p:ph idx="1"/>
          </p:nvPr>
        </p:nvSpPr>
        <p:spPr>
          <a:xfrm>
            <a:off x="838200" y="345233"/>
            <a:ext cx="10515600" cy="5831730"/>
          </a:xfrm>
          <a:ln w="12700">
            <a:solidFill>
              <a:schemeClr val="tx1"/>
            </a:solidFill>
          </a:ln>
        </p:spPr>
        <p:txBody>
          <a:bodyPr>
            <a:normAutofit fontScale="92500" lnSpcReduction="10000"/>
          </a:bodyPr>
          <a:lstStyle/>
          <a:p>
            <a:pPr marL="0" indent="0">
              <a:buNone/>
            </a:pPr>
            <a:r>
              <a:rPr lang="en-IN" sz="2000" b="1" dirty="0"/>
              <a:t>1</a:t>
            </a:r>
            <a:r>
              <a:rPr lang="en-IN" sz="2400" b="1" dirty="0"/>
              <a:t>. </a:t>
            </a:r>
            <a:r>
              <a:rPr lang="en-IN" sz="2400" b="1" dirty="0" err="1"/>
              <a:t>updateOne</a:t>
            </a:r>
            <a:r>
              <a:rPr lang="en-IN" sz="2400" b="1" dirty="0"/>
              <a:t>():</a:t>
            </a:r>
          </a:p>
          <a:p>
            <a:r>
              <a:rPr lang="en-IN" sz="2400" b="1" dirty="0" err="1"/>
              <a:t>db.collection.updateOne</a:t>
            </a:r>
            <a:r>
              <a:rPr lang="en-IN" sz="2400" b="1" dirty="0"/>
              <a:t>(</a:t>
            </a:r>
            <a:r>
              <a:rPr lang="en-IN" sz="2400" b="1" dirty="0" err="1"/>
              <a:t>filter,update,options</a:t>
            </a:r>
            <a:r>
              <a:rPr lang="en-IN" sz="2400" b="1" dirty="0"/>
              <a:t>)</a:t>
            </a:r>
          </a:p>
          <a:p>
            <a:r>
              <a:rPr lang="en-IN" sz="2400" b="1" dirty="0"/>
              <a:t>It finds the first document that matches filter criteria and perform required updation. It will perform updation for a single document.</a:t>
            </a:r>
          </a:p>
          <a:p>
            <a:endParaRPr lang="en-IN" sz="2400" b="1" dirty="0"/>
          </a:p>
          <a:p>
            <a:pPr marL="0" indent="0">
              <a:buNone/>
            </a:pPr>
            <a:r>
              <a:rPr lang="en-IN" sz="2400" b="1" dirty="0"/>
              <a:t>2. </a:t>
            </a:r>
            <a:r>
              <a:rPr lang="en-IN" sz="2400" b="1" dirty="0" err="1"/>
              <a:t>updateMany</a:t>
            </a:r>
            <a:r>
              <a:rPr lang="en-IN" sz="2400" b="1" dirty="0"/>
              <a:t>():</a:t>
            </a:r>
          </a:p>
          <a:p>
            <a:r>
              <a:rPr lang="en-IN" sz="2400" b="1" dirty="0" err="1"/>
              <a:t>db.collection.updateMany</a:t>
            </a:r>
            <a:r>
              <a:rPr lang="en-IN" sz="2400" b="1" dirty="0"/>
              <a:t>(</a:t>
            </a:r>
            <a:r>
              <a:rPr lang="en-IN" sz="2400" b="1" dirty="0" err="1"/>
              <a:t>filter,update,options</a:t>
            </a:r>
            <a:r>
              <a:rPr lang="en-IN" sz="2400" b="1" dirty="0"/>
              <a:t>)</a:t>
            </a:r>
          </a:p>
          <a:p>
            <a:r>
              <a:rPr lang="en-IN" sz="2400" b="1" dirty="0"/>
              <a:t> To update all documents that match the specified filter criteria.</a:t>
            </a:r>
          </a:p>
          <a:p>
            <a:endParaRPr lang="en-IN" sz="2400" b="1" dirty="0"/>
          </a:p>
          <a:p>
            <a:pPr marL="0" indent="0">
              <a:buNone/>
            </a:pPr>
            <a:r>
              <a:rPr lang="en-IN" sz="2400" b="1" dirty="0"/>
              <a:t>3. update():</a:t>
            </a:r>
          </a:p>
          <a:p>
            <a:r>
              <a:rPr lang="en-IN" sz="2400" b="1" dirty="0" err="1"/>
              <a:t>db.collection.update</a:t>
            </a:r>
            <a:r>
              <a:rPr lang="en-IN" sz="2400" b="1" dirty="0"/>
              <a:t>(</a:t>
            </a:r>
            <a:r>
              <a:rPr lang="en-IN" sz="2400" b="1" dirty="0" err="1"/>
              <a:t>filter,update,options</a:t>
            </a:r>
            <a:r>
              <a:rPr lang="en-IN" sz="2400" b="1" dirty="0"/>
              <a:t>)</a:t>
            </a:r>
          </a:p>
          <a:p>
            <a:endParaRPr lang="en-IN" sz="2400" b="1" dirty="0"/>
          </a:p>
          <a:p>
            <a:r>
              <a:rPr lang="en-IN" sz="2400" b="1" dirty="0"/>
              <a:t>We can use this method to update either a single document or multiple documents.</a:t>
            </a:r>
          </a:p>
          <a:p>
            <a:r>
              <a:rPr lang="en-IN" sz="2400" b="1" dirty="0" err="1"/>
              <a:t>Bydefault</a:t>
            </a:r>
            <a:r>
              <a:rPr lang="en-IN" sz="2400" b="1" dirty="0"/>
              <a:t> this method updates a single document only.</a:t>
            </a:r>
          </a:p>
        </p:txBody>
      </p:sp>
    </p:spTree>
    <p:extLst>
      <p:ext uri="{BB962C8B-B14F-4D97-AF65-F5344CB8AC3E}">
        <p14:creationId xmlns:p14="http://schemas.microsoft.com/office/powerpoint/2010/main" val="375708681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9AA1E-9978-8E67-5112-CECE6BCB26C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886CAB0-86F8-EA5E-8175-A82A1D4643E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9199D60-EA0E-8DE4-8984-2A2FC3218E55}"/>
              </a:ext>
            </a:extLst>
          </p:cNvPr>
          <p:cNvPicPr>
            <a:picLocks noChangeAspect="1"/>
          </p:cNvPicPr>
          <p:nvPr/>
        </p:nvPicPr>
        <p:blipFill>
          <a:blip r:embed="rId2"/>
          <a:stretch>
            <a:fillRect/>
          </a:stretch>
        </p:blipFill>
        <p:spPr>
          <a:xfrm>
            <a:off x="691780" y="273033"/>
            <a:ext cx="11195419" cy="3879089"/>
          </a:xfrm>
          <a:prstGeom prst="rect">
            <a:avLst/>
          </a:prstGeom>
          <a:ln>
            <a:solidFill>
              <a:schemeClr val="accent1"/>
            </a:solidFill>
          </a:ln>
        </p:spPr>
      </p:pic>
    </p:spTree>
    <p:extLst>
      <p:ext uri="{BB962C8B-B14F-4D97-AF65-F5344CB8AC3E}">
        <p14:creationId xmlns:p14="http://schemas.microsoft.com/office/powerpoint/2010/main" val="3491750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4D49D-1410-27BE-2E65-58D3D51DAE6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A5493E5-2539-8E1C-2362-1721A8D281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1" cy="6969968"/>
          </a:xfrm>
        </p:spPr>
      </p:pic>
    </p:spTree>
    <p:extLst>
      <p:ext uri="{BB962C8B-B14F-4D97-AF65-F5344CB8AC3E}">
        <p14:creationId xmlns:p14="http://schemas.microsoft.com/office/powerpoint/2010/main" val="45931581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378B6-F04D-AD62-1BFF-7263F4C7E7B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C3425A2-F532-9AB6-6ADF-85542A12B83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C10E213-BBD5-BBA5-5A8F-934A93055D1A}"/>
              </a:ext>
            </a:extLst>
          </p:cNvPr>
          <p:cNvPicPr>
            <a:picLocks noChangeAspect="1"/>
          </p:cNvPicPr>
          <p:nvPr/>
        </p:nvPicPr>
        <p:blipFill>
          <a:blip r:embed="rId2"/>
          <a:stretch>
            <a:fillRect/>
          </a:stretch>
        </p:blipFill>
        <p:spPr>
          <a:xfrm>
            <a:off x="963446" y="365125"/>
            <a:ext cx="10515600" cy="4533446"/>
          </a:xfrm>
          <a:prstGeom prst="rect">
            <a:avLst/>
          </a:prstGeom>
          <a:ln w="12700">
            <a:solidFill>
              <a:schemeClr val="tx1"/>
            </a:solidFill>
          </a:ln>
        </p:spPr>
      </p:pic>
    </p:spTree>
    <p:extLst>
      <p:ext uri="{BB962C8B-B14F-4D97-AF65-F5344CB8AC3E}">
        <p14:creationId xmlns:p14="http://schemas.microsoft.com/office/powerpoint/2010/main" val="147907745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1673B-131E-DC32-9CB5-D8FEAFB4C92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576A5A4-30CA-EDE2-D35D-9E9067C3FAB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0B1912E-02F3-CC28-A909-5296CE9C74B8}"/>
              </a:ext>
            </a:extLst>
          </p:cNvPr>
          <p:cNvPicPr>
            <a:picLocks noChangeAspect="1"/>
          </p:cNvPicPr>
          <p:nvPr/>
        </p:nvPicPr>
        <p:blipFill>
          <a:blip r:embed="rId2"/>
          <a:stretch>
            <a:fillRect/>
          </a:stretch>
        </p:blipFill>
        <p:spPr>
          <a:xfrm>
            <a:off x="838201" y="565662"/>
            <a:ext cx="10515599" cy="4556844"/>
          </a:xfrm>
          <a:prstGeom prst="rect">
            <a:avLst/>
          </a:prstGeom>
          <a:ln w="19050">
            <a:solidFill>
              <a:schemeClr val="tx1"/>
            </a:solidFill>
          </a:ln>
        </p:spPr>
      </p:pic>
    </p:spTree>
    <p:extLst>
      <p:ext uri="{BB962C8B-B14F-4D97-AF65-F5344CB8AC3E}">
        <p14:creationId xmlns:p14="http://schemas.microsoft.com/office/powerpoint/2010/main" val="293515829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E1203-2982-3C25-3288-4D1F90BF72B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7EA3254-0260-B9AB-C271-ADD52DAC922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B44149E-853A-D1D6-9C11-39B961251B12}"/>
              </a:ext>
            </a:extLst>
          </p:cNvPr>
          <p:cNvPicPr>
            <a:picLocks noChangeAspect="1"/>
          </p:cNvPicPr>
          <p:nvPr/>
        </p:nvPicPr>
        <p:blipFill>
          <a:blip r:embed="rId2"/>
          <a:stretch>
            <a:fillRect/>
          </a:stretch>
        </p:blipFill>
        <p:spPr>
          <a:xfrm>
            <a:off x="676055" y="365125"/>
            <a:ext cx="10515600" cy="3824320"/>
          </a:xfrm>
          <a:prstGeom prst="rect">
            <a:avLst/>
          </a:prstGeom>
          <a:ln w="12700">
            <a:solidFill>
              <a:schemeClr val="tx1"/>
            </a:solidFill>
          </a:ln>
        </p:spPr>
      </p:pic>
    </p:spTree>
    <p:extLst>
      <p:ext uri="{BB962C8B-B14F-4D97-AF65-F5344CB8AC3E}">
        <p14:creationId xmlns:p14="http://schemas.microsoft.com/office/powerpoint/2010/main" val="37648372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6B160-BC22-1F34-D230-7F41F8836E2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6D9BC12-4B89-7236-74AB-EA9DC38E8D9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1D9F9C1-7F92-731F-DFC1-45726B7A894A}"/>
              </a:ext>
            </a:extLst>
          </p:cNvPr>
          <p:cNvPicPr>
            <a:picLocks noChangeAspect="1"/>
          </p:cNvPicPr>
          <p:nvPr/>
        </p:nvPicPr>
        <p:blipFill>
          <a:blip r:embed="rId2"/>
          <a:stretch>
            <a:fillRect/>
          </a:stretch>
        </p:blipFill>
        <p:spPr>
          <a:xfrm>
            <a:off x="838200" y="365125"/>
            <a:ext cx="10843727" cy="6127750"/>
          </a:xfrm>
          <a:prstGeom prst="rect">
            <a:avLst/>
          </a:prstGeom>
          <a:ln w="28575">
            <a:solidFill>
              <a:schemeClr val="tx1"/>
            </a:solidFill>
          </a:ln>
        </p:spPr>
      </p:pic>
    </p:spTree>
    <p:extLst>
      <p:ext uri="{BB962C8B-B14F-4D97-AF65-F5344CB8AC3E}">
        <p14:creationId xmlns:p14="http://schemas.microsoft.com/office/powerpoint/2010/main" val="158765114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B2E6-1E2A-3BED-712A-28A10293824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FDA6D5D-CED8-8395-99E6-69236B2EBB5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0D48C82-7C90-EBB3-77BF-74E91C001EDE}"/>
              </a:ext>
            </a:extLst>
          </p:cNvPr>
          <p:cNvPicPr>
            <a:picLocks noChangeAspect="1"/>
          </p:cNvPicPr>
          <p:nvPr/>
        </p:nvPicPr>
        <p:blipFill>
          <a:blip r:embed="rId2"/>
          <a:stretch>
            <a:fillRect/>
          </a:stretch>
        </p:blipFill>
        <p:spPr>
          <a:xfrm>
            <a:off x="955795" y="516760"/>
            <a:ext cx="10398006" cy="5576130"/>
          </a:xfrm>
          <a:prstGeom prst="rect">
            <a:avLst/>
          </a:prstGeom>
          <a:ln w="12700">
            <a:solidFill>
              <a:schemeClr val="tx1"/>
            </a:solidFill>
          </a:ln>
        </p:spPr>
      </p:pic>
    </p:spTree>
    <p:extLst>
      <p:ext uri="{BB962C8B-B14F-4D97-AF65-F5344CB8AC3E}">
        <p14:creationId xmlns:p14="http://schemas.microsoft.com/office/powerpoint/2010/main" val="41724719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9FBEC-8BBB-E4A9-8768-6F77662D4CF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08B53DC-A9E8-D0F6-30B0-79F7617DA48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9B8892F-B62D-9128-2FB7-BB276A62FF29}"/>
              </a:ext>
            </a:extLst>
          </p:cNvPr>
          <p:cNvPicPr>
            <a:picLocks noChangeAspect="1"/>
          </p:cNvPicPr>
          <p:nvPr/>
        </p:nvPicPr>
        <p:blipFill>
          <a:blip r:embed="rId2"/>
          <a:stretch>
            <a:fillRect/>
          </a:stretch>
        </p:blipFill>
        <p:spPr>
          <a:xfrm>
            <a:off x="838200" y="623713"/>
            <a:ext cx="10515600" cy="3111573"/>
          </a:xfrm>
          <a:prstGeom prst="rect">
            <a:avLst/>
          </a:prstGeom>
          <a:ln w="28575">
            <a:solidFill>
              <a:schemeClr val="tx1"/>
            </a:solidFill>
          </a:ln>
        </p:spPr>
      </p:pic>
      <p:pic>
        <p:nvPicPr>
          <p:cNvPr id="7" name="Picture 6">
            <a:extLst>
              <a:ext uri="{FF2B5EF4-FFF2-40B4-BE49-F238E27FC236}">
                <a16:creationId xmlns:a16="http://schemas.microsoft.com/office/drawing/2014/main" id="{455075FE-ED4F-9A90-D39C-9385FF7AA0EE}"/>
              </a:ext>
            </a:extLst>
          </p:cNvPr>
          <p:cNvPicPr>
            <a:picLocks noChangeAspect="1"/>
          </p:cNvPicPr>
          <p:nvPr/>
        </p:nvPicPr>
        <p:blipFill>
          <a:blip r:embed="rId3"/>
          <a:stretch>
            <a:fillRect/>
          </a:stretch>
        </p:blipFill>
        <p:spPr>
          <a:xfrm>
            <a:off x="912740" y="4119090"/>
            <a:ext cx="10441060" cy="2057873"/>
          </a:xfrm>
          <a:prstGeom prst="rect">
            <a:avLst/>
          </a:prstGeom>
          <a:ln w="12700">
            <a:solidFill>
              <a:schemeClr val="tx1"/>
            </a:solidFill>
          </a:ln>
        </p:spPr>
      </p:pic>
    </p:spTree>
    <p:extLst>
      <p:ext uri="{BB962C8B-B14F-4D97-AF65-F5344CB8AC3E}">
        <p14:creationId xmlns:p14="http://schemas.microsoft.com/office/powerpoint/2010/main" val="314665962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7AC9C-282E-3D32-04A2-71F77463B10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DC5D52E-CE16-A74A-0279-26248216F288}"/>
              </a:ext>
            </a:extLst>
          </p:cNvPr>
          <p:cNvSpPr>
            <a:spLocks noGrp="1"/>
          </p:cNvSpPr>
          <p:nvPr>
            <p:ph sz="half" idx="1"/>
          </p:nvPr>
        </p:nvSpPr>
        <p:spPr/>
        <p:txBody>
          <a:bodyPr/>
          <a:lstStyle/>
          <a:p>
            <a:endParaRPr lang="en-IN" dirty="0"/>
          </a:p>
        </p:txBody>
      </p:sp>
      <p:sp>
        <p:nvSpPr>
          <p:cNvPr id="4" name="Content Placeholder 3">
            <a:extLst>
              <a:ext uri="{FF2B5EF4-FFF2-40B4-BE49-F238E27FC236}">
                <a16:creationId xmlns:a16="http://schemas.microsoft.com/office/drawing/2014/main" id="{A3A5C035-61BC-5809-DBE1-A887B5758867}"/>
              </a:ext>
            </a:extLst>
          </p:cNvPr>
          <p:cNvSpPr>
            <a:spLocks noGrp="1"/>
          </p:cNvSpPr>
          <p:nvPr>
            <p:ph sz="half" idx="2"/>
          </p:nvPr>
        </p:nvSpPr>
        <p:spPr/>
        <p:txBody>
          <a:bodyPr/>
          <a:lstStyle/>
          <a:p>
            <a:endParaRPr lang="en-IN" dirty="0"/>
          </a:p>
        </p:txBody>
      </p:sp>
      <p:pic>
        <p:nvPicPr>
          <p:cNvPr id="6" name="Picture 5">
            <a:extLst>
              <a:ext uri="{FF2B5EF4-FFF2-40B4-BE49-F238E27FC236}">
                <a16:creationId xmlns:a16="http://schemas.microsoft.com/office/drawing/2014/main" id="{948E831C-CB97-486C-EB0E-18CE59470BBC}"/>
              </a:ext>
            </a:extLst>
          </p:cNvPr>
          <p:cNvPicPr>
            <a:picLocks noChangeAspect="1"/>
          </p:cNvPicPr>
          <p:nvPr/>
        </p:nvPicPr>
        <p:blipFill>
          <a:blip r:embed="rId2"/>
          <a:stretch>
            <a:fillRect/>
          </a:stretch>
        </p:blipFill>
        <p:spPr>
          <a:xfrm>
            <a:off x="409288" y="113162"/>
            <a:ext cx="7148508" cy="5867759"/>
          </a:xfrm>
          <a:prstGeom prst="rect">
            <a:avLst/>
          </a:prstGeom>
          <a:ln w="19050">
            <a:solidFill>
              <a:schemeClr val="tx1"/>
            </a:solidFill>
          </a:ln>
        </p:spPr>
      </p:pic>
      <p:pic>
        <p:nvPicPr>
          <p:cNvPr id="8" name="Picture 7">
            <a:extLst>
              <a:ext uri="{FF2B5EF4-FFF2-40B4-BE49-F238E27FC236}">
                <a16:creationId xmlns:a16="http://schemas.microsoft.com/office/drawing/2014/main" id="{893121C2-9621-C954-CB17-22A132D03172}"/>
              </a:ext>
            </a:extLst>
          </p:cNvPr>
          <p:cNvPicPr>
            <a:picLocks noChangeAspect="1"/>
          </p:cNvPicPr>
          <p:nvPr/>
        </p:nvPicPr>
        <p:blipFill>
          <a:blip r:embed="rId3"/>
          <a:stretch>
            <a:fillRect/>
          </a:stretch>
        </p:blipFill>
        <p:spPr>
          <a:xfrm>
            <a:off x="6448712" y="1644865"/>
            <a:ext cx="5677392" cy="4381880"/>
          </a:xfrm>
          <a:prstGeom prst="rect">
            <a:avLst/>
          </a:prstGeom>
          <a:ln w="12700">
            <a:solidFill>
              <a:schemeClr val="tx1"/>
            </a:solidFill>
          </a:ln>
        </p:spPr>
      </p:pic>
    </p:spTree>
    <p:extLst>
      <p:ext uri="{BB962C8B-B14F-4D97-AF65-F5344CB8AC3E}">
        <p14:creationId xmlns:p14="http://schemas.microsoft.com/office/powerpoint/2010/main" val="2395615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2AAEC-59B5-DDF5-B3B4-8263D180CA4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4682294-14F5-013C-6986-1EC041EC8C53}"/>
              </a:ext>
            </a:extLst>
          </p:cNvPr>
          <p:cNvPicPr>
            <a:picLocks noGrp="1" noChangeAspect="1"/>
          </p:cNvPicPr>
          <p:nvPr>
            <p:ph idx="1"/>
          </p:nvPr>
        </p:nvPicPr>
        <p:blipFill>
          <a:blip r:embed="rId2"/>
          <a:stretch>
            <a:fillRect/>
          </a:stretch>
        </p:blipFill>
        <p:spPr>
          <a:xfrm>
            <a:off x="1108788" y="2295949"/>
            <a:ext cx="9677400" cy="1408922"/>
          </a:xfrm>
          <a:ln w="19050">
            <a:solidFill>
              <a:schemeClr val="tx1"/>
            </a:solidFill>
          </a:ln>
        </p:spPr>
      </p:pic>
    </p:spTree>
    <p:extLst>
      <p:ext uri="{BB962C8B-B14F-4D97-AF65-F5344CB8AC3E}">
        <p14:creationId xmlns:p14="http://schemas.microsoft.com/office/powerpoint/2010/main" val="35872207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23334-7BC6-D674-99AC-E708962C650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A5A54B6-3BF6-EAF6-B373-11D385C8CA35}"/>
              </a:ext>
            </a:extLst>
          </p:cNvPr>
          <p:cNvSpPr>
            <a:spLocks noGrp="1"/>
          </p:cNvSpPr>
          <p:nvPr>
            <p:ph idx="1"/>
          </p:nvPr>
        </p:nvSpPr>
        <p:spPr>
          <a:ln w="19050">
            <a:solidFill>
              <a:schemeClr val="tx1"/>
            </a:solidFill>
          </a:ln>
        </p:spPr>
        <p:txBody>
          <a:bodyPr>
            <a:normAutofit lnSpcReduction="10000"/>
          </a:bodyPr>
          <a:lstStyle/>
          <a:p>
            <a:pPr marL="0" indent="0">
              <a:buNone/>
            </a:pPr>
            <a:r>
              <a:rPr lang="en-US" dirty="0"/>
              <a:t>2. $unset operator:</a:t>
            </a:r>
          </a:p>
          <a:p>
            <a:pPr marL="0" indent="0">
              <a:buNone/>
            </a:pPr>
            <a:r>
              <a:rPr lang="en-US" dirty="0"/>
              <a:t>	To delete the specified field.</a:t>
            </a:r>
          </a:p>
          <a:p>
            <a:pPr marL="0" indent="0">
              <a:buNone/>
            </a:pPr>
            <a:r>
              <a:rPr lang="en-US" dirty="0"/>
              <a:t>3. $rename operator:</a:t>
            </a:r>
          </a:p>
          <a:p>
            <a:pPr marL="0" indent="0">
              <a:buNone/>
            </a:pPr>
            <a:r>
              <a:rPr lang="en-US" dirty="0"/>
              <a:t>	We can use $rename operator to rename fields, </a:t>
            </a:r>
            <a:r>
              <a:rPr lang="en-US" dirty="0" err="1"/>
              <a:t>ie</a:t>
            </a:r>
            <a:r>
              <a:rPr lang="en-US" dirty="0"/>
              <a:t> to change 	name of the field.</a:t>
            </a:r>
          </a:p>
          <a:p>
            <a:pPr marL="0" indent="0">
              <a:buNone/>
            </a:pPr>
            <a:r>
              <a:rPr lang="en-US" dirty="0"/>
              <a:t>Q: Write Query to rename </a:t>
            </a:r>
            <a:r>
              <a:rPr lang="en-US" dirty="0" err="1"/>
              <a:t>esal</a:t>
            </a:r>
            <a:r>
              <a:rPr lang="en-US" dirty="0"/>
              <a:t> as salary and </a:t>
            </a:r>
            <a:r>
              <a:rPr lang="en-US" dirty="0" err="1"/>
              <a:t>eaddr</a:t>
            </a:r>
            <a:r>
              <a:rPr lang="en-US" dirty="0"/>
              <a:t> as city in employees collection?</a:t>
            </a:r>
          </a:p>
          <a:p>
            <a:pPr marL="0" indent="0">
              <a:buNone/>
            </a:pPr>
            <a:endParaRPr lang="en-US" dirty="0"/>
          </a:p>
          <a:p>
            <a:pPr marL="0" indent="0">
              <a:buNone/>
            </a:pPr>
            <a:r>
              <a:rPr lang="en-US" dirty="0"/>
              <a:t>&gt; </a:t>
            </a:r>
            <a:r>
              <a:rPr lang="en-US" dirty="0" err="1"/>
              <a:t>db.employees.updateMany</a:t>
            </a:r>
            <a:r>
              <a:rPr lang="en-US" dirty="0"/>
              <a:t>({},{$rename: {</a:t>
            </a:r>
            <a:r>
              <a:rPr lang="en-US" dirty="0" err="1"/>
              <a:t>esal</a:t>
            </a:r>
            <a:r>
              <a:rPr lang="en-US" dirty="0"/>
              <a:t>:"salary", </a:t>
            </a:r>
            <a:r>
              <a:rPr lang="en-US" dirty="0" err="1"/>
              <a:t>eaddr</a:t>
            </a:r>
            <a:r>
              <a:rPr lang="en-US" dirty="0"/>
              <a:t>: "city"}})</a:t>
            </a:r>
          </a:p>
          <a:p>
            <a:pPr marL="0" indent="0">
              <a:buNone/>
            </a:pPr>
            <a:endParaRPr lang="en-US" dirty="0"/>
          </a:p>
          <a:p>
            <a:pPr marL="0" indent="0">
              <a:buNone/>
            </a:pPr>
            <a:endParaRPr lang="en-IN" dirty="0"/>
          </a:p>
        </p:txBody>
      </p:sp>
    </p:spTree>
    <p:extLst>
      <p:ext uri="{BB962C8B-B14F-4D97-AF65-F5344CB8AC3E}">
        <p14:creationId xmlns:p14="http://schemas.microsoft.com/office/powerpoint/2010/main" val="150976543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B8B60-70A9-66B4-7062-6A42B9B0AC2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B13DB8F-8167-260E-CD5A-7E3269E91BB3}"/>
              </a:ext>
            </a:extLst>
          </p:cNvPr>
          <p:cNvSpPr>
            <a:spLocks noGrp="1"/>
          </p:cNvSpPr>
          <p:nvPr>
            <p:ph idx="1"/>
          </p:nvPr>
        </p:nvSpPr>
        <p:spPr>
          <a:xfrm>
            <a:off x="838200" y="709127"/>
            <a:ext cx="10515600" cy="5783748"/>
          </a:xfrm>
          <a:ln w="19050">
            <a:solidFill>
              <a:schemeClr val="tx1"/>
            </a:solidFill>
          </a:ln>
        </p:spPr>
        <p:txBody>
          <a:bodyPr>
            <a:normAutofit/>
          </a:bodyPr>
          <a:lstStyle/>
          <a:p>
            <a:pPr marL="0" indent="0">
              <a:buNone/>
            </a:pPr>
            <a:r>
              <a:rPr lang="en-US" dirty="0"/>
              <a:t>4. $inc operator:</a:t>
            </a:r>
          </a:p>
          <a:p>
            <a:pPr lvl="1"/>
            <a:r>
              <a:rPr lang="en-US" sz="2800" dirty="0"/>
              <a:t>inc means increment.</a:t>
            </a:r>
          </a:p>
          <a:p>
            <a:pPr lvl="1"/>
            <a:r>
              <a:rPr lang="en-US" sz="2800" dirty="0"/>
              <a:t>We can use $inc to increment or decrement value of the field with specified amount.</a:t>
            </a:r>
          </a:p>
          <a:p>
            <a:pPr lvl="1"/>
            <a:r>
              <a:rPr lang="en-US" sz="2800" dirty="0"/>
              <a:t>Increment all employee salary by 500.</a:t>
            </a:r>
          </a:p>
          <a:p>
            <a:pPr lvl="1"/>
            <a:endParaRPr lang="en-US" sz="2800" dirty="0"/>
          </a:p>
          <a:p>
            <a:pPr marL="0" indent="0">
              <a:buNone/>
            </a:pPr>
            <a:r>
              <a:rPr lang="en-US" dirty="0"/>
              <a:t>	&gt;db.employees.updateMany({},{$inc: {esal:500}})</a:t>
            </a:r>
          </a:p>
          <a:p>
            <a:r>
              <a:rPr lang="en-US" dirty="0"/>
              <a:t>Decrement Employee salary by Rs 1 where </a:t>
            </a:r>
            <a:r>
              <a:rPr lang="en-US" dirty="0" err="1"/>
              <a:t>esal</a:t>
            </a:r>
            <a:r>
              <a:rPr lang="en-US" dirty="0"/>
              <a:t> is &gt; 4700?</a:t>
            </a:r>
          </a:p>
          <a:p>
            <a:endParaRPr lang="en-US" dirty="0"/>
          </a:p>
          <a:p>
            <a:pPr marL="0" indent="0">
              <a:buNone/>
            </a:pPr>
            <a:r>
              <a:rPr lang="en-US" dirty="0"/>
              <a:t>	&gt; db.employees.updateMany({</a:t>
            </a:r>
            <a:r>
              <a:rPr lang="en-US" dirty="0" err="1"/>
              <a:t>esal</a:t>
            </a:r>
            <a:r>
              <a:rPr lang="en-US" dirty="0"/>
              <a:t>:{$</a:t>
            </a:r>
            <a:r>
              <a:rPr lang="en-US" dirty="0" err="1"/>
              <a:t>gt</a:t>
            </a:r>
            <a:r>
              <a:rPr lang="en-US" dirty="0"/>
              <a:t>: 4700}},{$inc: {</a:t>
            </a:r>
            <a:r>
              <a:rPr lang="en-US" dirty="0" err="1"/>
              <a:t>esal</a:t>
            </a:r>
            <a:r>
              <a:rPr lang="en-US" dirty="0"/>
              <a:t>:-1}})</a:t>
            </a:r>
          </a:p>
          <a:p>
            <a:endParaRPr lang="en-IN" dirty="0"/>
          </a:p>
        </p:txBody>
      </p:sp>
    </p:spTree>
    <p:extLst>
      <p:ext uri="{BB962C8B-B14F-4D97-AF65-F5344CB8AC3E}">
        <p14:creationId xmlns:p14="http://schemas.microsoft.com/office/powerpoint/2010/main" val="2817871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EF6CA-8A66-B298-E2BA-D574201208EC}"/>
              </a:ext>
            </a:extLst>
          </p:cNvPr>
          <p:cNvSpPr>
            <a:spLocks noGrp="1"/>
          </p:cNvSpPr>
          <p:nvPr>
            <p:ph type="title"/>
          </p:nvPr>
        </p:nvSpPr>
        <p:spPr/>
        <p:txBody>
          <a:bodyPr/>
          <a:lstStyle/>
          <a:p>
            <a:r>
              <a:rPr lang="en-IN" b="1" dirty="0"/>
              <a:t>What are modules?</a:t>
            </a:r>
            <a:br>
              <a:rPr lang="en-IN" b="1" dirty="0"/>
            </a:br>
            <a:endParaRPr lang="en-IN" dirty="0"/>
          </a:p>
        </p:txBody>
      </p:sp>
      <p:sp>
        <p:nvSpPr>
          <p:cNvPr id="3" name="Content Placeholder 2">
            <a:extLst>
              <a:ext uri="{FF2B5EF4-FFF2-40B4-BE49-F238E27FC236}">
                <a16:creationId xmlns:a16="http://schemas.microsoft.com/office/drawing/2014/main" id="{F9CB3A3F-B7EA-69A9-D4D9-FF567830955D}"/>
              </a:ext>
            </a:extLst>
          </p:cNvPr>
          <p:cNvSpPr>
            <a:spLocks noGrp="1"/>
          </p:cNvSpPr>
          <p:nvPr>
            <p:ph idx="1"/>
          </p:nvPr>
        </p:nvSpPr>
        <p:spPr>
          <a:ln>
            <a:solidFill>
              <a:srgbClr val="00B0F0"/>
            </a:solidFill>
          </a:ln>
        </p:spPr>
        <p:txBody>
          <a:bodyPr/>
          <a:lstStyle/>
          <a:p>
            <a:r>
              <a:rPr lang="en-US" dirty="0"/>
              <a:t>A module in NodeJS is a simple or complex </a:t>
            </a:r>
            <a:r>
              <a:rPr lang="en-US" b="1" dirty="0"/>
              <a:t>JavaScript file </a:t>
            </a:r>
            <a:r>
              <a:rPr lang="en-US" dirty="0"/>
              <a:t>which can be used throughout your web app. In short, each </a:t>
            </a:r>
            <a:r>
              <a:rPr lang="en-US" b="1" dirty="0"/>
              <a:t>module is just a file with JavaScript code in it.</a:t>
            </a:r>
            <a:endParaRPr lang="en-IN" dirty="0"/>
          </a:p>
        </p:txBody>
      </p:sp>
    </p:spTree>
    <p:extLst>
      <p:ext uri="{BB962C8B-B14F-4D97-AF65-F5344CB8AC3E}">
        <p14:creationId xmlns:p14="http://schemas.microsoft.com/office/powerpoint/2010/main" val="173716121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BED9E-2D32-3881-5096-84518534B18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CE5A38E-F1E1-4ECA-E0B4-FC11A8DBF75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907D164-A7FF-B08D-A41A-DC74A11AB051}"/>
              </a:ext>
            </a:extLst>
          </p:cNvPr>
          <p:cNvPicPr>
            <a:picLocks noChangeAspect="1"/>
          </p:cNvPicPr>
          <p:nvPr/>
        </p:nvPicPr>
        <p:blipFill>
          <a:blip r:embed="rId2"/>
          <a:stretch>
            <a:fillRect/>
          </a:stretch>
        </p:blipFill>
        <p:spPr>
          <a:xfrm>
            <a:off x="989045" y="681037"/>
            <a:ext cx="10655559" cy="3695020"/>
          </a:xfrm>
          <a:prstGeom prst="rect">
            <a:avLst/>
          </a:prstGeom>
          <a:ln>
            <a:solidFill>
              <a:schemeClr val="accent1"/>
            </a:solidFill>
          </a:ln>
        </p:spPr>
      </p:pic>
    </p:spTree>
    <p:extLst>
      <p:ext uri="{BB962C8B-B14F-4D97-AF65-F5344CB8AC3E}">
        <p14:creationId xmlns:p14="http://schemas.microsoft.com/office/powerpoint/2010/main" val="5956179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85A3E-F55F-2E7E-DB77-E3AA860F648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A722E7A-C930-E5BC-8B15-D4626FD9B95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0BC27CE-EACF-6A70-92A9-EC121A8B0A51}"/>
              </a:ext>
            </a:extLst>
          </p:cNvPr>
          <p:cNvPicPr>
            <a:picLocks noChangeAspect="1"/>
          </p:cNvPicPr>
          <p:nvPr/>
        </p:nvPicPr>
        <p:blipFill>
          <a:blip r:embed="rId2"/>
          <a:stretch>
            <a:fillRect/>
          </a:stretch>
        </p:blipFill>
        <p:spPr>
          <a:xfrm>
            <a:off x="838200" y="534240"/>
            <a:ext cx="10853057" cy="4103074"/>
          </a:xfrm>
          <a:prstGeom prst="rect">
            <a:avLst/>
          </a:prstGeom>
          <a:ln>
            <a:solidFill>
              <a:schemeClr val="accent1"/>
            </a:solidFill>
          </a:ln>
        </p:spPr>
      </p:pic>
      <p:pic>
        <p:nvPicPr>
          <p:cNvPr id="7" name="Picture 6">
            <a:extLst>
              <a:ext uri="{FF2B5EF4-FFF2-40B4-BE49-F238E27FC236}">
                <a16:creationId xmlns:a16="http://schemas.microsoft.com/office/drawing/2014/main" id="{14FB331B-4EDA-9199-750B-ED6FD2963282}"/>
              </a:ext>
            </a:extLst>
          </p:cNvPr>
          <p:cNvPicPr>
            <a:picLocks noChangeAspect="1"/>
          </p:cNvPicPr>
          <p:nvPr/>
        </p:nvPicPr>
        <p:blipFill>
          <a:blip r:embed="rId3"/>
          <a:stretch>
            <a:fillRect/>
          </a:stretch>
        </p:blipFill>
        <p:spPr>
          <a:xfrm>
            <a:off x="838200" y="4907249"/>
            <a:ext cx="10722429" cy="784424"/>
          </a:xfrm>
          <a:prstGeom prst="rect">
            <a:avLst/>
          </a:prstGeom>
          <a:ln>
            <a:solidFill>
              <a:schemeClr val="accent1"/>
            </a:solidFill>
          </a:ln>
        </p:spPr>
      </p:pic>
    </p:spTree>
    <p:extLst>
      <p:ext uri="{BB962C8B-B14F-4D97-AF65-F5344CB8AC3E}">
        <p14:creationId xmlns:p14="http://schemas.microsoft.com/office/powerpoint/2010/main" val="113434047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A4F40-737A-85F8-9C7D-57FFC729E2C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7C2CE0B-2B93-69BB-EBEC-660849C0A72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507954E-8601-EEEE-F195-C85EA2F13659}"/>
              </a:ext>
            </a:extLst>
          </p:cNvPr>
          <p:cNvPicPr>
            <a:picLocks noChangeAspect="1"/>
          </p:cNvPicPr>
          <p:nvPr/>
        </p:nvPicPr>
        <p:blipFill>
          <a:blip r:embed="rId2"/>
          <a:stretch>
            <a:fillRect/>
          </a:stretch>
        </p:blipFill>
        <p:spPr>
          <a:xfrm>
            <a:off x="838200" y="781437"/>
            <a:ext cx="9838273" cy="4266423"/>
          </a:xfrm>
          <a:prstGeom prst="rect">
            <a:avLst/>
          </a:prstGeom>
          <a:ln>
            <a:solidFill>
              <a:schemeClr val="accent1"/>
            </a:solidFill>
          </a:ln>
        </p:spPr>
      </p:pic>
    </p:spTree>
    <p:extLst>
      <p:ext uri="{BB962C8B-B14F-4D97-AF65-F5344CB8AC3E}">
        <p14:creationId xmlns:p14="http://schemas.microsoft.com/office/powerpoint/2010/main" val="269673147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6FBF4-68B1-3F7D-85F9-481E86B8476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C593394-F50F-20BB-844D-D5D50029FA9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9FAA5D3-E2C2-66BD-ED31-4E2AE5756588}"/>
              </a:ext>
            </a:extLst>
          </p:cNvPr>
          <p:cNvPicPr>
            <a:picLocks noChangeAspect="1"/>
          </p:cNvPicPr>
          <p:nvPr/>
        </p:nvPicPr>
        <p:blipFill>
          <a:blip r:embed="rId2"/>
          <a:stretch>
            <a:fillRect/>
          </a:stretch>
        </p:blipFill>
        <p:spPr>
          <a:xfrm>
            <a:off x="1295522" y="941628"/>
            <a:ext cx="9882551" cy="2487372"/>
          </a:xfrm>
          <a:prstGeom prst="rect">
            <a:avLst/>
          </a:prstGeom>
          <a:ln>
            <a:solidFill>
              <a:schemeClr val="accent1"/>
            </a:solidFill>
          </a:ln>
        </p:spPr>
      </p:pic>
    </p:spTree>
    <p:extLst>
      <p:ext uri="{BB962C8B-B14F-4D97-AF65-F5344CB8AC3E}">
        <p14:creationId xmlns:p14="http://schemas.microsoft.com/office/powerpoint/2010/main" val="235404872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07383-376C-4D49-8DED-9BEBB0CDB8D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0F4A1D2-E598-725D-13CE-AA39DC55786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8EC2AFD-ADE3-FE4A-3D05-4BF7D25558B3}"/>
              </a:ext>
            </a:extLst>
          </p:cNvPr>
          <p:cNvPicPr>
            <a:picLocks noChangeAspect="1"/>
          </p:cNvPicPr>
          <p:nvPr/>
        </p:nvPicPr>
        <p:blipFill>
          <a:blip r:embed="rId2"/>
          <a:stretch>
            <a:fillRect/>
          </a:stretch>
        </p:blipFill>
        <p:spPr>
          <a:xfrm>
            <a:off x="838201" y="1142288"/>
            <a:ext cx="10515600" cy="2533973"/>
          </a:xfrm>
          <a:prstGeom prst="rect">
            <a:avLst/>
          </a:prstGeom>
          <a:ln>
            <a:solidFill>
              <a:schemeClr val="accent1"/>
            </a:solidFill>
          </a:ln>
        </p:spPr>
      </p:pic>
    </p:spTree>
    <p:extLst>
      <p:ext uri="{BB962C8B-B14F-4D97-AF65-F5344CB8AC3E}">
        <p14:creationId xmlns:p14="http://schemas.microsoft.com/office/powerpoint/2010/main" val="82154451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05EC1-A0EB-36CA-59A8-F3D812528A4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7DC3E69-90F6-6C8D-5740-D9E3179815D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85CC481-0B30-12EA-306E-78762A95CBA1}"/>
              </a:ext>
            </a:extLst>
          </p:cNvPr>
          <p:cNvPicPr>
            <a:picLocks noChangeAspect="1"/>
          </p:cNvPicPr>
          <p:nvPr/>
        </p:nvPicPr>
        <p:blipFill>
          <a:blip r:embed="rId2"/>
          <a:stretch>
            <a:fillRect/>
          </a:stretch>
        </p:blipFill>
        <p:spPr>
          <a:xfrm>
            <a:off x="838201" y="615723"/>
            <a:ext cx="10515600" cy="4497453"/>
          </a:xfrm>
          <a:prstGeom prst="rect">
            <a:avLst/>
          </a:prstGeom>
          <a:ln>
            <a:solidFill>
              <a:schemeClr val="accent1"/>
            </a:solidFill>
          </a:ln>
        </p:spPr>
      </p:pic>
    </p:spTree>
    <p:extLst>
      <p:ext uri="{BB962C8B-B14F-4D97-AF65-F5344CB8AC3E}">
        <p14:creationId xmlns:p14="http://schemas.microsoft.com/office/powerpoint/2010/main" val="352019597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0A41E-7B6F-898D-0875-64E0710B560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52C36AF-BE2B-3FCA-2914-7EFC26E9427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501FFFF-D857-710E-17EE-F0828578828C}"/>
              </a:ext>
            </a:extLst>
          </p:cNvPr>
          <p:cNvPicPr>
            <a:picLocks noChangeAspect="1"/>
          </p:cNvPicPr>
          <p:nvPr/>
        </p:nvPicPr>
        <p:blipFill>
          <a:blip r:embed="rId2"/>
          <a:stretch>
            <a:fillRect/>
          </a:stretch>
        </p:blipFill>
        <p:spPr>
          <a:xfrm>
            <a:off x="838200" y="365124"/>
            <a:ext cx="10647784" cy="6127751"/>
          </a:xfrm>
          <a:prstGeom prst="rect">
            <a:avLst/>
          </a:prstGeom>
          <a:ln>
            <a:solidFill>
              <a:schemeClr val="accent1"/>
            </a:solidFill>
          </a:ln>
        </p:spPr>
      </p:pic>
    </p:spTree>
    <p:extLst>
      <p:ext uri="{BB962C8B-B14F-4D97-AF65-F5344CB8AC3E}">
        <p14:creationId xmlns:p14="http://schemas.microsoft.com/office/powerpoint/2010/main" val="175560932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97045-E671-4191-AAC6-34F6E5211D8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C313160-C7CD-2DFC-7818-D029602BB36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CC280F9-1B46-27B4-A21C-95AACE35B98D}"/>
              </a:ext>
            </a:extLst>
          </p:cNvPr>
          <p:cNvPicPr>
            <a:picLocks noChangeAspect="1"/>
          </p:cNvPicPr>
          <p:nvPr/>
        </p:nvPicPr>
        <p:blipFill>
          <a:blip r:embed="rId2"/>
          <a:stretch>
            <a:fillRect/>
          </a:stretch>
        </p:blipFill>
        <p:spPr>
          <a:xfrm>
            <a:off x="739510" y="365124"/>
            <a:ext cx="11268988" cy="6035675"/>
          </a:xfrm>
          <a:prstGeom prst="rect">
            <a:avLst/>
          </a:prstGeom>
          <a:ln>
            <a:solidFill>
              <a:schemeClr val="accent1"/>
            </a:solidFill>
          </a:ln>
        </p:spPr>
      </p:pic>
    </p:spTree>
    <p:extLst>
      <p:ext uri="{BB962C8B-B14F-4D97-AF65-F5344CB8AC3E}">
        <p14:creationId xmlns:p14="http://schemas.microsoft.com/office/powerpoint/2010/main" val="201799518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B7314-8CD6-FB47-88C3-C4776203C02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30093EE-882C-678D-5B38-5C2C27380F3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CD92581-B244-8249-32F1-D3D7B1566387}"/>
              </a:ext>
            </a:extLst>
          </p:cNvPr>
          <p:cNvPicPr>
            <a:picLocks noChangeAspect="1"/>
          </p:cNvPicPr>
          <p:nvPr/>
        </p:nvPicPr>
        <p:blipFill>
          <a:blip r:embed="rId2"/>
          <a:stretch>
            <a:fillRect/>
          </a:stretch>
        </p:blipFill>
        <p:spPr>
          <a:xfrm>
            <a:off x="838200" y="365124"/>
            <a:ext cx="10196804" cy="3171177"/>
          </a:xfrm>
          <a:prstGeom prst="rect">
            <a:avLst/>
          </a:prstGeom>
          <a:ln>
            <a:solidFill>
              <a:schemeClr val="accent1"/>
            </a:solidFill>
          </a:ln>
        </p:spPr>
      </p:pic>
    </p:spTree>
    <p:extLst>
      <p:ext uri="{BB962C8B-B14F-4D97-AF65-F5344CB8AC3E}">
        <p14:creationId xmlns:p14="http://schemas.microsoft.com/office/powerpoint/2010/main" val="21531289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A9343-52E8-45DD-EAA6-BE69CE62F6E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208A7F2-8700-764D-6550-FD85FA9F6C2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9EE8839-744B-9211-4080-D7C86CEBC89A}"/>
              </a:ext>
            </a:extLst>
          </p:cNvPr>
          <p:cNvPicPr>
            <a:picLocks noChangeAspect="1"/>
          </p:cNvPicPr>
          <p:nvPr/>
        </p:nvPicPr>
        <p:blipFill>
          <a:blip r:embed="rId2"/>
          <a:stretch>
            <a:fillRect/>
          </a:stretch>
        </p:blipFill>
        <p:spPr>
          <a:xfrm>
            <a:off x="838200" y="365125"/>
            <a:ext cx="10515600" cy="6248153"/>
          </a:xfrm>
          <a:prstGeom prst="rect">
            <a:avLst/>
          </a:prstGeom>
          <a:ln>
            <a:solidFill>
              <a:schemeClr val="accent1"/>
            </a:solidFill>
          </a:ln>
        </p:spPr>
      </p:pic>
    </p:spTree>
    <p:extLst>
      <p:ext uri="{BB962C8B-B14F-4D97-AF65-F5344CB8AC3E}">
        <p14:creationId xmlns:p14="http://schemas.microsoft.com/office/powerpoint/2010/main" val="3443884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F1225-BC5A-0E45-672F-DB9F4238AD07}"/>
              </a:ext>
            </a:extLst>
          </p:cNvPr>
          <p:cNvSpPr>
            <a:spLocks noGrp="1"/>
          </p:cNvSpPr>
          <p:nvPr>
            <p:ph type="title"/>
          </p:nvPr>
        </p:nvSpPr>
        <p:spPr/>
        <p:txBody>
          <a:bodyPr/>
          <a:lstStyle/>
          <a:p>
            <a:r>
              <a:rPr lang="en-US" b="1" dirty="0"/>
              <a:t>three types of modules</a:t>
            </a:r>
            <a:br>
              <a:rPr lang="en-US" b="1" dirty="0"/>
            </a:br>
            <a:endParaRPr lang="en-IN" dirty="0"/>
          </a:p>
        </p:txBody>
      </p:sp>
      <p:sp>
        <p:nvSpPr>
          <p:cNvPr id="3" name="Content Placeholder 2">
            <a:extLst>
              <a:ext uri="{FF2B5EF4-FFF2-40B4-BE49-F238E27FC236}">
                <a16:creationId xmlns:a16="http://schemas.microsoft.com/office/drawing/2014/main" id="{277F1B09-2C12-4621-378D-21D5E4AC6948}"/>
              </a:ext>
            </a:extLst>
          </p:cNvPr>
          <p:cNvSpPr>
            <a:spLocks noGrp="1"/>
          </p:cNvSpPr>
          <p:nvPr>
            <p:ph idx="1"/>
          </p:nvPr>
        </p:nvSpPr>
        <p:spPr>
          <a:ln>
            <a:solidFill>
              <a:srgbClr val="00B0F0"/>
            </a:solidFill>
          </a:ln>
        </p:spPr>
        <p:txBody>
          <a:bodyPr/>
          <a:lstStyle/>
          <a:p>
            <a:r>
              <a:rPr lang="en-US" b="1" dirty="0"/>
              <a:t>Core Modules:</a:t>
            </a:r>
          </a:p>
          <a:p>
            <a:r>
              <a:rPr lang="en-US" dirty="0"/>
              <a:t>These type of modules include bare minimum functionalities in Node.JS. Common examples can be:</a:t>
            </a:r>
          </a:p>
          <a:p>
            <a:r>
              <a:rPr lang="en-US" b="1" dirty="0"/>
              <a:t>http</a:t>
            </a:r>
            <a:r>
              <a:rPr lang="en-US" dirty="0"/>
              <a:t> : to build a simple HTTP server</a:t>
            </a:r>
            <a:br>
              <a:rPr lang="en-US" dirty="0"/>
            </a:br>
            <a:r>
              <a:rPr lang="en-US" b="1" dirty="0"/>
              <a:t>paths</a:t>
            </a:r>
            <a:r>
              <a:rPr lang="en-US" dirty="0"/>
              <a:t> : to deal with file paths</a:t>
            </a:r>
            <a:br>
              <a:rPr lang="en-US" dirty="0"/>
            </a:br>
            <a:r>
              <a:rPr lang="en-US" b="1" dirty="0"/>
              <a:t>fs </a:t>
            </a:r>
            <a:r>
              <a:rPr lang="en-US" dirty="0"/>
              <a:t>: work with simple file input/output operations</a:t>
            </a:r>
          </a:p>
          <a:p>
            <a:endParaRPr lang="en-IN" dirty="0"/>
          </a:p>
        </p:txBody>
      </p:sp>
    </p:spTree>
    <p:extLst>
      <p:ext uri="{BB962C8B-B14F-4D97-AF65-F5344CB8AC3E}">
        <p14:creationId xmlns:p14="http://schemas.microsoft.com/office/powerpoint/2010/main" val="307910413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990F9-C112-0877-3A1A-DF723B1B5E6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2D634ED-7ACB-7066-AE57-CC56B3CC03C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42F2411-51CC-5B55-66AE-38B143A04584}"/>
              </a:ext>
            </a:extLst>
          </p:cNvPr>
          <p:cNvPicPr>
            <a:picLocks noChangeAspect="1"/>
          </p:cNvPicPr>
          <p:nvPr/>
        </p:nvPicPr>
        <p:blipFill>
          <a:blip r:embed="rId2"/>
          <a:stretch>
            <a:fillRect/>
          </a:stretch>
        </p:blipFill>
        <p:spPr>
          <a:xfrm>
            <a:off x="838200" y="1155007"/>
            <a:ext cx="10815735" cy="1718822"/>
          </a:xfrm>
          <a:prstGeom prst="rect">
            <a:avLst/>
          </a:prstGeom>
          <a:ln>
            <a:solidFill>
              <a:schemeClr val="accent1"/>
            </a:solidFill>
          </a:ln>
        </p:spPr>
      </p:pic>
    </p:spTree>
    <p:extLst>
      <p:ext uri="{BB962C8B-B14F-4D97-AF65-F5344CB8AC3E}">
        <p14:creationId xmlns:p14="http://schemas.microsoft.com/office/powerpoint/2010/main" val="28703930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5E750-4431-B168-3CB3-BB8DCA15009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B3FDBA1-21D0-4075-11A5-DBB3F65088A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E0C61BF-CE7F-5768-6917-E2DD879414C5}"/>
              </a:ext>
            </a:extLst>
          </p:cNvPr>
          <p:cNvPicPr>
            <a:picLocks noChangeAspect="1"/>
          </p:cNvPicPr>
          <p:nvPr/>
        </p:nvPicPr>
        <p:blipFill>
          <a:blip r:embed="rId2"/>
          <a:stretch>
            <a:fillRect/>
          </a:stretch>
        </p:blipFill>
        <p:spPr>
          <a:xfrm>
            <a:off x="675719" y="148775"/>
            <a:ext cx="10678082" cy="5906792"/>
          </a:xfrm>
          <a:prstGeom prst="rect">
            <a:avLst/>
          </a:prstGeom>
          <a:ln>
            <a:solidFill>
              <a:schemeClr val="accent1"/>
            </a:solidFill>
          </a:ln>
        </p:spPr>
      </p:pic>
    </p:spTree>
    <p:extLst>
      <p:ext uri="{BB962C8B-B14F-4D97-AF65-F5344CB8AC3E}">
        <p14:creationId xmlns:p14="http://schemas.microsoft.com/office/powerpoint/2010/main" val="320208369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839EF-4A74-35B5-83CD-78025BD6876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3EB31C9-0181-56D1-BBC9-FA41B9C32AB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1F6CC8F-C790-7CC2-B381-A127D66D2750}"/>
              </a:ext>
            </a:extLst>
          </p:cNvPr>
          <p:cNvPicPr>
            <a:picLocks noChangeAspect="1"/>
          </p:cNvPicPr>
          <p:nvPr/>
        </p:nvPicPr>
        <p:blipFill>
          <a:blip r:embed="rId2"/>
          <a:stretch>
            <a:fillRect/>
          </a:stretch>
        </p:blipFill>
        <p:spPr>
          <a:xfrm>
            <a:off x="838201" y="681037"/>
            <a:ext cx="10515600" cy="4515883"/>
          </a:xfrm>
          <a:prstGeom prst="rect">
            <a:avLst/>
          </a:prstGeom>
          <a:ln>
            <a:solidFill>
              <a:schemeClr val="accent1"/>
            </a:solidFill>
          </a:ln>
        </p:spPr>
      </p:pic>
    </p:spTree>
    <p:extLst>
      <p:ext uri="{BB962C8B-B14F-4D97-AF65-F5344CB8AC3E}">
        <p14:creationId xmlns:p14="http://schemas.microsoft.com/office/powerpoint/2010/main" val="207361694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C7BBB-27DA-8C39-2C56-ADB791AB329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2994AFF-8504-BDCD-4641-9967A007D95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3435227-E578-8DB5-E8F6-56BEC63C0783}"/>
              </a:ext>
            </a:extLst>
          </p:cNvPr>
          <p:cNvPicPr>
            <a:picLocks noChangeAspect="1"/>
          </p:cNvPicPr>
          <p:nvPr/>
        </p:nvPicPr>
        <p:blipFill>
          <a:blip r:embed="rId2"/>
          <a:stretch>
            <a:fillRect/>
          </a:stretch>
        </p:blipFill>
        <p:spPr>
          <a:xfrm>
            <a:off x="0" y="226302"/>
            <a:ext cx="12192000" cy="6405395"/>
          </a:xfrm>
          <a:prstGeom prst="rect">
            <a:avLst/>
          </a:prstGeom>
          <a:ln>
            <a:solidFill>
              <a:schemeClr val="accent1"/>
            </a:solidFill>
          </a:ln>
        </p:spPr>
      </p:pic>
    </p:spTree>
    <p:extLst>
      <p:ext uri="{BB962C8B-B14F-4D97-AF65-F5344CB8AC3E}">
        <p14:creationId xmlns:p14="http://schemas.microsoft.com/office/powerpoint/2010/main" val="26189270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48A8C-E2C4-C94D-CA70-D9E18B29172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5B46228-E948-905C-3834-A932062CADD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90372E9-CA54-F511-44E9-35D096B04FD9}"/>
              </a:ext>
            </a:extLst>
          </p:cNvPr>
          <p:cNvPicPr>
            <a:picLocks noChangeAspect="1"/>
          </p:cNvPicPr>
          <p:nvPr/>
        </p:nvPicPr>
        <p:blipFill>
          <a:blip r:embed="rId2"/>
          <a:stretch>
            <a:fillRect/>
          </a:stretch>
        </p:blipFill>
        <p:spPr>
          <a:xfrm>
            <a:off x="990157" y="573337"/>
            <a:ext cx="10363643" cy="5043692"/>
          </a:xfrm>
          <a:prstGeom prst="rect">
            <a:avLst/>
          </a:prstGeom>
          <a:ln>
            <a:solidFill>
              <a:schemeClr val="accent1"/>
            </a:solidFill>
          </a:ln>
        </p:spPr>
      </p:pic>
    </p:spTree>
    <p:extLst>
      <p:ext uri="{BB962C8B-B14F-4D97-AF65-F5344CB8AC3E}">
        <p14:creationId xmlns:p14="http://schemas.microsoft.com/office/powerpoint/2010/main" val="310728231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C23E3-9694-24B8-A4DF-498ACDD74EB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149B1D3-E420-7717-4A8D-CA49B0C24D7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5A6554E-7672-5B32-051A-C63ED1192A95}"/>
              </a:ext>
            </a:extLst>
          </p:cNvPr>
          <p:cNvPicPr>
            <a:picLocks noChangeAspect="1"/>
          </p:cNvPicPr>
          <p:nvPr/>
        </p:nvPicPr>
        <p:blipFill>
          <a:blip r:embed="rId2"/>
          <a:stretch>
            <a:fillRect/>
          </a:stretch>
        </p:blipFill>
        <p:spPr>
          <a:xfrm>
            <a:off x="1062024" y="1278383"/>
            <a:ext cx="10067951" cy="1968671"/>
          </a:xfrm>
          <a:prstGeom prst="rect">
            <a:avLst/>
          </a:prstGeom>
          <a:ln>
            <a:solidFill>
              <a:schemeClr val="accent1"/>
            </a:solidFill>
          </a:ln>
        </p:spPr>
      </p:pic>
    </p:spTree>
    <p:extLst>
      <p:ext uri="{BB962C8B-B14F-4D97-AF65-F5344CB8AC3E}">
        <p14:creationId xmlns:p14="http://schemas.microsoft.com/office/powerpoint/2010/main" val="18225584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19B78-337B-7821-2ED0-77C8314924C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5EC0E27-59D7-DE7C-2D42-D91AECCCB9E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2C67FDC-2303-92BD-C81D-123E31140351}"/>
              </a:ext>
            </a:extLst>
          </p:cNvPr>
          <p:cNvPicPr>
            <a:picLocks noChangeAspect="1"/>
          </p:cNvPicPr>
          <p:nvPr/>
        </p:nvPicPr>
        <p:blipFill>
          <a:blip r:embed="rId2"/>
          <a:stretch>
            <a:fillRect/>
          </a:stretch>
        </p:blipFill>
        <p:spPr>
          <a:xfrm>
            <a:off x="719288" y="710316"/>
            <a:ext cx="10515600" cy="3105904"/>
          </a:xfrm>
          <a:prstGeom prst="rect">
            <a:avLst/>
          </a:prstGeom>
          <a:ln>
            <a:solidFill>
              <a:schemeClr val="accent1"/>
            </a:solidFill>
          </a:ln>
        </p:spPr>
      </p:pic>
    </p:spTree>
    <p:extLst>
      <p:ext uri="{BB962C8B-B14F-4D97-AF65-F5344CB8AC3E}">
        <p14:creationId xmlns:p14="http://schemas.microsoft.com/office/powerpoint/2010/main" val="209081029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BC245-D62A-4534-4E31-F94E47B6BC9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1C69A94-CE23-C3F6-F370-E6257608F4F6}"/>
              </a:ext>
            </a:extLst>
          </p:cNvPr>
          <p:cNvSpPr>
            <a:spLocks noGrp="1"/>
          </p:cNvSpPr>
          <p:nvPr>
            <p:ph idx="1"/>
          </p:nvPr>
        </p:nvSpPr>
        <p:spPr>
          <a:xfrm>
            <a:off x="632927" y="365125"/>
            <a:ext cx="10515600" cy="5373202"/>
          </a:xfrm>
          <a:ln>
            <a:solidFill>
              <a:schemeClr val="accent1"/>
            </a:solidFill>
          </a:ln>
        </p:spPr>
        <p:txBody>
          <a:bodyPr/>
          <a:lstStyle/>
          <a:p>
            <a:pPr marL="0" indent="0">
              <a:buNone/>
            </a:pPr>
            <a:r>
              <a:rPr lang="en-US" b="1" dirty="0"/>
              <a:t>Deleting Documents from the collection:</a:t>
            </a:r>
          </a:p>
          <a:p>
            <a:pPr marL="0" indent="0">
              <a:buNone/>
            </a:pPr>
            <a:r>
              <a:rPr lang="en-US" b="1" dirty="0"/>
              <a:t>---------------------------------------</a:t>
            </a:r>
          </a:p>
          <a:p>
            <a:r>
              <a:rPr lang="en-US" b="1" dirty="0"/>
              <a:t>MongoDB provides the following methods to delete documents from the collection.</a:t>
            </a:r>
          </a:p>
          <a:p>
            <a:endParaRPr lang="en-US" b="1" dirty="0"/>
          </a:p>
          <a:p>
            <a:pPr marL="0" indent="0">
              <a:buNone/>
            </a:pPr>
            <a:r>
              <a:rPr lang="en-US" b="1" dirty="0"/>
              <a:t>1. </a:t>
            </a:r>
            <a:r>
              <a:rPr lang="en-US" b="1" dirty="0" err="1"/>
              <a:t>deleteOne</a:t>
            </a:r>
            <a:r>
              <a:rPr lang="en-US" b="1" dirty="0"/>
              <a:t>()</a:t>
            </a:r>
          </a:p>
          <a:p>
            <a:pPr marL="0" indent="0">
              <a:buNone/>
            </a:pPr>
            <a:r>
              <a:rPr lang="en-US" b="1" dirty="0"/>
              <a:t>2. </a:t>
            </a:r>
            <a:r>
              <a:rPr lang="en-US" b="1" dirty="0" err="1"/>
              <a:t>deleteMany</a:t>
            </a:r>
            <a:r>
              <a:rPr lang="en-US" b="1" dirty="0"/>
              <a:t>()</a:t>
            </a:r>
          </a:p>
          <a:p>
            <a:pPr marL="0" indent="0">
              <a:buNone/>
            </a:pPr>
            <a:r>
              <a:rPr lang="en-US" b="1" dirty="0"/>
              <a:t>3. remove()</a:t>
            </a:r>
          </a:p>
          <a:p>
            <a:endParaRPr lang="en-IN" b="1" dirty="0"/>
          </a:p>
        </p:txBody>
      </p:sp>
    </p:spTree>
    <p:extLst>
      <p:ext uri="{BB962C8B-B14F-4D97-AF65-F5344CB8AC3E}">
        <p14:creationId xmlns:p14="http://schemas.microsoft.com/office/powerpoint/2010/main" val="209160223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F047C-08BA-4EC8-FD24-1B5BA77A76A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DF2C29F-3BF3-C08C-33A3-A08A0D195D3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C550E27-4337-2842-0D48-4AA5DEB43D2F}"/>
              </a:ext>
            </a:extLst>
          </p:cNvPr>
          <p:cNvPicPr>
            <a:picLocks noChangeAspect="1"/>
          </p:cNvPicPr>
          <p:nvPr/>
        </p:nvPicPr>
        <p:blipFill>
          <a:blip r:embed="rId2"/>
          <a:stretch>
            <a:fillRect/>
          </a:stretch>
        </p:blipFill>
        <p:spPr>
          <a:xfrm>
            <a:off x="712768" y="365125"/>
            <a:ext cx="10641031" cy="3777667"/>
          </a:xfrm>
          <a:prstGeom prst="rect">
            <a:avLst/>
          </a:prstGeom>
          <a:ln>
            <a:solidFill>
              <a:schemeClr val="accent1"/>
            </a:solidFill>
          </a:ln>
        </p:spPr>
      </p:pic>
    </p:spTree>
    <p:extLst>
      <p:ext uri="{BB962C8B-B14F-4D97-AF65-F5344CB8AC3E}">
        <p14:creationId xmlns:p14="http://schemas.microsoft.com/office/powerpoint/2010/main" val="278897134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882B9-9A93-FF5E-35AD-F86655B29BB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E4018BF-845A-B33E-0397-262DB510B98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64B4A0A-4146-C292-F346-93CA6885F7AA}"/>
              </a:ext>
            </a:extLst>
          </p:cNvPr>
          <p:cNvPicPr>
            <a:picLocks noChangeAspect="1"/>
          </p:cNvPicPr>
          <p:nvPr/>
        </p:nvPicPr>
        <p:blipFill>
          <a:blip r:embed="rId2"/>
          <a:stretch>
            <a:fillRect/>
          </a:stretch>
        </p:blipFill>
        <p:spPr>
          <a:xfrm>
            <a:off x="838200" y="493329"/>
            <a:ext cx="10647784" cy="4769136"/>
          </a:xfrm>
          <a:prstGeom prst="rect">
            <a:avLst/>
          </a:prstGeom>
          <a:ln>
            <a:solidFill>
              <a:schemeClr val="accent1"/>
            </a:solidFill>
          </a:ln>
        </p:spPr>
      </p:pic>
    </p:spTree>
    <p:extLst>
      <p:ext uri="{BB962C8B-B14F-4D97-AF65-F5344CB8AC3E}">
        <p14:creationId xmlns:p14="http://schemas.microsoft.com/office/powerpoint/2010/main" val="3405111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2A397-4C64-E696-39C1-7D3D38A42C96}"/>
              </a:ext>
            </a:extLst>
          </p:cNvPr>
          <p:cNvSpPr>
            <a:spLocks noGrp="1"/>
          </p:cNvSpPr>
          <p:nvPr>
            <p:ph type="title"/>
          </p:nvPr>
        </p:nvSpPr>
        <p:spPr/>
        <p:txBody>
          <a:bodyPr/>
          <a:lstStyle/>
          <a:p>
            <a:r>
              <a:rPr lang="en-US" b="1" dirty="0"/>
              <a:t>Local Modules</a:t>
            </a:r>
            <a:br>
              <a:rPr lang="en-US" b="1" dirty="0"/>
            </a:br>
            <a:endParaRPr lang="en-IN" dirty="0"/>
          </a:p>
        </p:txBody>
      </p:sp>
      <p:sp>
        <p:nvSpPr>
          <p:cNvPr id="3" name="Content Placeholder 2">
            <a:extLst>
              <a:ext uri="{FF2B5EF4-FFF2-40B4-BE49-F238E27FC236}">
                <a16:creationId xmlns:a16="http://schemas.microsoft.com/office/drawing/2014/main" id="{F1C21777-EDA6-831C-6252-D901478B289E}"/>
              </a:ext>
            </a:extLst>
          </p:cNvPr>
          <p:cNvSpPr>
            <a:spLocks noGrp="1"/>
          </p:cNvSpPr>
          <p:nvPr>
            <p:ph idx="1"/>
          </p:nvPr>
        </p:nvSpPr>
        <p:spPr>
          <a:ln>
            <a:solidFill>
              <a:srgbClr val="00B0F0"/>
            </a:solidFill>
          </a:ln>
        </p:spPr>
        <p:txBody>
          <a:bodyPr/>
          <a:lstStyle/>
          <a:p>
            <a:r>
              <a:rPr lang="en-US" dirty="0"/>
              <a:t>These are the modules built by you: the programmer.</a:t>
            </a:r>
          </a:p>
          <a:p>
            <a:r>
              <a:rPr lang="en-US" dirty="0"/>
              <a:t>It’s good practice to write modules as it</a:t>
            </a:r>
            <a:r>
              <a:rPr lang="en-US" b="1" dirty="0"/>
              <a:t> promotes </a:t>
            </a:r>
            <a:r>
              <a:rPr lang="en-US" b="1" i="1" dirty="0"/>
              <a:t>cleanliness </a:t>
            </a:r>
            <a:r>
              <a:rPr lang="en-US" b="1" dirty="0"/>
              <a:t>of your code and make your code </a:t>
            </a:r>
            <a:r>
              <a:rPr lang="en-US" b="1" i="1" dirty="0"/>
              <a:t>modular</a:t>
            </a:r>
            <a:r>
              <a:rPr lang="en-US" dirty="0"/>
              <a:t>(you can reuse your module in other projects without a lot of additional effort)</a:t>
            </a:r>
          </a:p>
          <a:p>
            <a:endParaRPr lang="en-IN" dirty="0"/>
          </a:p>
        </p:txBody>
      </p:sp>
    </p:spTree>
    <p:extLst>
      <p:ext uri="{BB962C8B-B14F-4D97-AF65-F5344CB8AC3E}">
        <p14:creationId xmlns:p14="http://schemas.microsoft.com/office/powerpoint/2010/main" val="122133557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EFBA7-E311-215C-30D3-5F19E808A1C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0960F65-B17F-A126-8645-FCEF8A2226A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30F4CA4-1F97-4631-1C1E-520AF99EB806}"/>
              </a:ext>
            </a:extLst>
          </p:cNvPr>
          <p:cNvPicPr>
            <a:picLocks noChangeAspect="1"/>
          </p:cNvPicPr>
          <p:nvPr/>
        </p:nvPicPr>
        <p:blipFill>
          <a:blip r:embed="rId2"/>
          <a:stretch>
            <a:fillRect/>
          </a:stretch>
        </p:blipFill>
        <p:spPr>
          <a:xfrm>
            <a:off x="695092" y="474120"/>
            <a:ext cx="10940181" cy="5506801"/>
          </a:xfrm>
          <a:prstGeom prst="rect">
            <a:avLst/>
          </a:prstGeom>
          <a:ln>
            <a:solidFill>
              <a:schemeClr val="accent1"/>
            </a:solidFill>
          </a:ln>
        </p:spPr>
      </p:pic>
    </p:spTree>
    <p:extLst>
      <p:ext uri="{BB962C8B-B14F-4D97-AF65-F5344CB8AC3E}">
        <p14:creationId xmlns:p14="http://schemas.microsoft.com/office/powerpoint/2010/main" val="289549583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648D1-8A22-FD89-3A2A-977301981F8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F48E11D-0EFA-E701-CD26-D7A420C87EF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CE240A0-C84D-A88C-7B6B-BFD021E3EDA4}"/>
              </a:ext>
            </a:extLst>
          </p:cNvPr>
          <p:cNvPicPr>
            <a:picLocks noChangeAspect="1"/>
          </p:cNvPicPr>
          <p:nvPr/>
        </p:nvPicPr>
        <p:blipFill>
          <a:blip r:embed="rId2"/>
          <a:stretch>
            <a:fillRect/>
          </a:stretch>
        </p:blipFill>
        <p:spPr>
          <a:xfrm>
            <a:off x="718457" y="340713"/>
            <a:ext cx="10697180" cy="4351338"/>
          </a:xfrm>
          <a:prstGeom prst="rect">
            <a:avLst/>
          </a:prstGeom>
          <a:ln>
            <a:solidFill>
              <a:schemeClr val="accent1"/>
            </a:solidFill>
          </a:ln>
        </p:spPr>
      </p:pic>
    </p:spTree>
    <p:extLst>
      <p:ext uri="{BB962C8B-B14F-4D97-AF65-F5344CB8AC3E}">
        <p14:creationId xmlns:p14="http://schemas.microsoft.com/office/powerpoint/2010/main" val="251753102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BA88C-312F-44C1-346A-77F61BDB1F7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730586B-E2D4-EF17-A596-46A4894B755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43D367D-5335-D9C7-3236-A3D9997F1D78}"/>
              </a:ext>
            </a:extLst>
          </p:cNvPr>
          <p:cNvPicPr>
            <a:picLocks noChangeAspect="1"/>
          </p:cNvPicPr>
          <p:nvPr/>
        </p:nvPicPr>
        <p:blipFill>
          <a:blip r:embed="rId2"/>
          <a:stretch>
            <a:fillRect/>
          </a:stretch>
        </p:blipFill>
        <p:spPr>
          <a:xfrm>
            <a:off x="838200" y="407113"/>
            <a:ext cx="10675776" cy="3745009"/>
          </a:xfrm>
          <a:prstGeom prst="rect">
            <a:avLst/>
          </a:prstGeom>
          <a:ln>
            <a:solidFill>
              <a:schemeClr val="accent1"/>
            </a:solidFill>
          </a:ln>
        </p:spPr>
      </p:pic>
    </p:spTree>
    <p:extLst>
      <p:ext uri="{BB962C8B-B14F-4D97-AF65-F5344CB8AC3E}">
        <p14:creationId xmlns:p14="http://schemas.microsoft.com/office/powerpoint/2010/main" val="182847668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A258A-B916-5120-AD36-11683CA55C6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4751B8D-F354-DD18-D8D9-B952A7312D8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E0B4D27-F1C2-C670-6659-272F6EE5CDC1}"/>
              </a:ext>
            </a:extLst>
          </p:cNvPr>
          <p:cNvPicPr>
            <a:picLocks noChangeAspect="1"/>
          </p:cNvPicPr>
          <p:nvPr/>
        </p:nvPicPr>
        <p:blipFill>
          <a:blip r:embed="rId2"/>
          <a:stretch>
            <a:fillRect/>
          </a:stretch>
        </p:blipFill>
        <p:spPr>
          <a:xfrm>
            <a:off x="704733" y="318472"/>
            <a:ext cx="10781251" cy="4626753"/>
          </a:xfrm>
          <a:prstGeom prst="rect">
            <a:avLst/>
          </a:prstGeom>
          <a:ln>
            <a:solidFill>
              <a:schemeClr val="accent1"/>
            </a:solidFill>
          </a:ln>
        </p:spPr>
      </p:pic>
    </p:spTree>
    <p:extLst>
      <p:ext uri="{BB962C8B-B14F-4D97-AF65-F5344CB8AC3E}">
        <p14:creationId xmlns:p14="http://schemas.microsoft.com/office/powerpoint/2010/main" val="42899496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28537-1254-5FDA-9579-93D6DDD80BA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8E9388C-11FD-69DE-FDA9-68E1ECF7A29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ED3B989-15DA-368E-9148-9B4E77D85890}"/>
              </a:ext>
            </a:extLst>
          </p:cNvPr>
          <p:cNvPicPr>
            <a:picLocks noChangeAspect="1"/>
          </p:cNvPicPr>
          <p:nvPr/>
        </p:nvPicPr>
        <p:blipFill>
          <a:blip r:embed="rId2"/>
          <a:stretch>
            <a:fillRect/>
          </a:stretch>
        </p:blipFill>
        <p:spPr>
          <a:xfrm>
            <a:off x="1012998" y="569070"/>
            <a:ext cx="10166004" cy="3788326"/>
          </a:xfrm>
          <a:prstGeom prst="rect">
            <a:avLst/>
          </a:prstGeom>
          <a:ln>
            <a:solidFill>
              <a:schemeClr val="accent1"/>
            </a:solidFill>
          </a:ln>
        </p:spPr>
      </p:pic>
    </p:spTree>
    <p:extLst>
      <p:ext uri="{BB962C8B-B14F-4D97-AF65-F5344CB8AC3E}">
        <p14:creationId xmlns:p14="http://schemas.microsoft.com/office/powerpoint/2010/main" val="350422287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47EE3-4507-1F61-D593-0BB33F45F4E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B2D71AE-6426-7A96-648C-37A5BD22B5F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AB0B99D-506B-14C1-94D0-D75B1353FDAA}"/>
              </a:ext>
            </a:extLst>
          </p:cNvPr>
          <p:cNvPicPr>
            <a:picLocks noChangeAspect="1"/>
          </p:cNvPicPr>
          <p:nvPr/>
        </p:nvPicPr>
        <p:blipFill>
          <a:blip r:embed="rId2"/>
          <a:stretch>
            <a:fillRect/>
          </a:stretch>
        </p:blipFill>
        <p:spPr>
          <a:xfrm>
            <a:off x="838199" y="454476"/>
            <a:ext cx="9927015" cy="4947948"/>
          </a:xfrm>
          <a:prstGeom prst="rect">
            <a:avLst/>
          </a:prstGeom>
          <a:ln>
            <a:solidFill>
              <a:schemeClr val="accent1"/>
            </a:solidFill>
          </a:ln>
        </p:spPr>
      </p:pic>
    </p:spTree>
    <p:extLst>
      <p:ext uri="{BB962C8B-B14F-4D97-AF65-F5344CB8AC3E}">
        <p14:creationId xmlns:p14="http://schemas.microsoft.com/office/powerpoint/2010/main" val="165273819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DB375-7232-1E69-87D3-43C97A1ADBD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57B19FF-ED3B-CCF2-549A-CAB106788C9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3A5F40C-94A3-2BBD-A85A-F6C3416973DF}"/>
              </a:ext>
            </a:extLst>
          </p:cNvPr>
          <p:cNvPicPr>
            <a:picLocks noChangeAspect="1"/>
          </p:cNvPicPr>
          <p:nvPr/>
        </p:nvPicPr>
        <p:blipFill>
          <a:blip r:embed="rId2"/>
          <a:stretch>
            <a:fillRect/>
          </a:stretch>
        </p:blipFill>
        <p:spPr>
          <a:xfrm>
            <a:off x="1028606" y="480671"/>
            <a:ext cx="7975434" cy="2420034"/>
          </a:xfrm>
          <a:prstGeom prst="rect">
            <a:avLst/>
          </a:prstGeom>
          <a:ln>
            <a:solidFill>
              <a:schemeClr val="accent1"/>
            </a:solidFill>
          </a:ln>
        </p:spPr>
      </p:pic>
    </p:spTree>
    <p:extLst>
      <p:ext uri="{BB962C8B-B14F-4D97-AF65-F5344CB8AC3E}">
        <p14:creationId xmlns:p14="http://schemas.microsoft.com/office/powerpoint/2010/main" val="275032147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86EA-5A7D-A073-DB92-B08866FDD84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A36AE13-0E4B-0861-0E3D-26C76C12EC6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6FF11A6-7B2B-6EC9-DAA0-E6FA2C8B3F14}"/>
              </a:ext>
            </a:extLst>
          </p:cNvPr>
          <p:cNvPicPr>
            <a:picLocks noChangeAspect="1"/>
          </p:cNvPicPr>
          <p:nvPr/>
        </p:nvPicPr>
        <p:blipFill>
          <a:blip r:embed="rId2"/>
          <a:stretch>
            <a:fillRect/>
          </a:stretch>
        </p:blipFill>
        <p:spPr>
          <a:xfrm>
            <a:off x="748866" y="681037"/>
            <a:ext cx="11039157" cy="1632955"/>
          </a:xfrm>
          <a:prstGeom prst="rect">
            <a:avLst/>
          </a:prstGeom>
          <a:ln>
            <a:solidFill>
              <a:schemeClr val="accent1"/>
            </a:solidFill>
          </a:ln>
        </p:spPr>
      </p:pic>
    </p:spTree>
    <p:extLst>
      <p:ext uri="{BB962C8B-B14F-4D97-AF65-F5344CB8AC3E}">
        <p14:creationId xmlns:p14="http://schemas.microsoft.com/office/powerpoint/2010/main" val="164887734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EEE32-6746-05CE-AF3B-ECD451B8C74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4881C76-FF0E-CEE1-034D-10EA370AB12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F1C0397-4655-EF1A-A790-5E32D5A57014}"/>
              </a:ext>
            </a:extLst>
          </p:cNvPr>
          <p:cNvPicPr>
            <a:picLocks noChangeAspect="1"/>
          </p:cNvPicPr>
          <p:nvPr/>
        </p:nvPicPr>
        <p:blipFill>
          <a:blip r:embed="rId2"/>
          <a:stretch>
            <a:fillRect/>
          </a:stretch>
        </p:blipFill>
        <p:spPr>
          <a:xfrm>
            <a:off x="838201" y="888472"/>
            <a:ext cx="10414518" cy="2087993"/>
          </a:xfrm>
          <a:prstGeom prst="rect">
            <a:avLst/>
          </a:prstGeom>
          <a:ln>
            <a:solidFill>
              <a:schemeClr val="accent1"/>
            </a:solidFill>
          </a:ln>
        </p:spPr>
      </p:pic>
    </p:spTree>
    <p:extLst>
      <p:ext uri="{BB962C8B-B14F-4D97-AF65-F5344CB8AC3E}">
        <p14:creationId xmlns:p14="http://schemas.microsoft.com/office/powerpoint/2010/main" val="269028016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B1420-3386-C4B7-5AC1-F759F282B74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2ADA4F7-E62B-1984-E08C-738C49F4C10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AFA1B9E-B869-9706-1139-28132C718479}"/>
              </a:ext>
            </a:extLst>
          </p:cNvPr>
          <p:cNvPicPr>
            <a:picLocks noChangeAspect="1"/>
          </p:cNvPicPr>
          <p:nvPr/>
        </p:nvPicPr>
        <p:blipFill>
          <a:blip r:embed="rId2"/>
          <a:stretch>
            <a:fillRect/>
          </a:stretch>
        </p:blipFill>
        <p:spPr>
          <a:xfrm>
            <a:off x="923731" y="365125"/>
            <a:ext cx="10430069" cy="4351338"/>
          </a:xfrm>
          <a:prstGeom prst="rect">
            <a:avLst/>
          </a:prstGeom>
          <a:ln>
            <a:solidFill>
              <a:schemeClr val="accent1"/>
            </a:solidFill>
          </a:ln>
        </p:spPr>
      </p:pic>
    </p:spTree>
    <p:extLst>
      <p:ext uri="{BB962C8B-B14F-4D97-AF65-F5344CB8AC3E}">
        <p14:creationId xmlns:p14="http://schemas.microsoft.com/office/powerpoint/2010/main" val="1303821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E7185-1C95-6CBB-873C-5C57BDB34999}"/>
              </a:ext>
            </a:extLst>
          </p:cNvPr>
          <p:cNvSpPr>
            <a:spLocks noGrp="1"/>
          </p:cNvSpPr>
          <p:nvPr>
            <p:ph type="title"/>
          </p:nvPr>
        </p:nvSpPr>
        <p:spPr/>
        <p:txBody>
          <a:bodyPr/>
          <a:lstStyle/>
          <a:p>
            <a:r>
              <a:rPr lang="en-US" b="1" dirty="0"/>
              <a:t>Third Party Modules</a:t>
            </a:r>
            <a:br>
              <a:rPr lang="en-US" b="1" dirty="0"/>
            </a:br>
            <a:endParaRPr lang="en-IN" dirty="0"/>
          </a:p>
        </p:txBody>
      </p:sp>
      <p:sp>
        <p:nvSpPr>
          <p:cNvPr id="3" name="Content Placeholder 2">
            <a:extLst>
              <a:ext uri="{FF2B5EF4-FFF2-40B4-BE49-F238E27FC236}">
                <a16:creationId xmlns:a16="http://schemas.microsoft.com/office/drawing/2014/main" id="{05861921-F497-EAB3-0DF7-B25269F6DF38}"/>
              </a:ext>
            </a:extLst>
          </p:cNvPr>
          <p:cNvSpPr>
            <a:spLocks noGrp="1"/>
          </p:cNvSpPr>
          <p:nvPr>
            <p:ph idx="1"/>
          </p:nvPr>
        </p:nvSpPr>
        <p:spPr>
          <a:ln>
            <a:solidFill>
              <a:srgbClr val="00B0F0"/>
            </a:solidFill>
          </a:ln>
        </p:spPr>
        <p:txBody>
          <a:bodyPr/>
          <a:lstStyle/>
          <a:p>
            <a:r>
              <a:rPr lang="en-US" dirty="0"/>
              <a:t>These types of modules are built by the programming community. They mostly include complex code so that the programmer can add functionality to his app without writing it himself. This way, he saves time as well.</a:t>
            </a:r>
          </a:p>
          <a:p>
            <a:endParaRPr lang="en-IN" dirty="0"/>
          </a:p>
        </p:txBody>
      </p:sp>
    </p:spTree>
    <p:extLst>
      <p:ext uri="{BB962C8B-B14F-4D97-AF65-F5344CB8AC3E}">
        <p14:creationId xmlns:p14="http://schemas.microsoft.com/office/powerpoint/2010/main" val="367390744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2CF18-BD6E-564D-9F8D-04328D60B9C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55CF199-08AE-B960-9BA1-AE524169D08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BF4CC92-D765-6177-389A-753DA54407A9}"/>
              </a:ext>
            </a:extLst>
          </p:cNvPr>
          <p:cNvPicPr>
            <a:picLocks noChangeAspect="1"/>
          </p:cNvPicPr>
          <p:nvPr/>
        </p:nvPicPr>
        <p:blipFill>
          <a:blip r:embed="rId2"/>
          <a:stretch>
            <a:fillRect/>
          </a:stretch>
        </p:blipFill>
        <p:spPr>
          <a:xfrm>
            <a:off x="745841" y="681037"/>
            <a:ext cx="10441563" cy="4450800"/>
          </a:xfrm>
          <a:prstGeom prst="rect">
            <a:avLst/>
          </a:prstGeom>
          <a:ln>
            <a:solidFill>
              <a:schemeClr val="accent1"/>
            </a:solidFill>
          </a:ln>
        </p:spPr>
      </p:pic>
    </p:spTree>
    <p:extLst>
      <p:ext uri="{BB962C8B-B14F-4D97-AF65-F5344CB8AC3E}">
        <p14:creationId xmlns:p14="http://schemas.microsoft.com/office/powerpoint/2010/main" val="404676017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DD314-24AC-2B0C-CC95-9F3F218018A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481A1E3-78CD-C6B4-556B-2775511F58D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61542CF-B971-0703-16DD-5F002B8B49BE}"/>
              </a:ext>
            </a:extLst>
          </p:cNvPr>
          <p:cNvPicPr>
            <a:picLocks noChangeAspect="1"/>
          </p:cNvPicPr>
          <p:nvPr/>
        </p:nvPicPr>
        <p:blipFill>
          <a:blip r:embed="rId2"/>
          <a:stretch>
            <a:fillRect/>
          </a:stretch>
        </p:blipFill>
        <p:spPr>
          <a:xfrm>
            <a:off x="838200" y="681036"/>
            <a:ext cx="10515600" cy="4749379"/>
          </a:xfrm>
          <a:prstGeom prst="rect">
            <a:avLst/>
          </a:prstGeom>
          <a:ln>
            <a:solidFill>
              <a:schemeClr val="accent1"/>
            </a:solidFill>
          </a:ln>
        </p:spPr>
      </p:pic>
    </p:spTree>
    <p:extLst>
      <p:ext uri="{BB962C8B-B14F-4D97-AF65-F5344CB8AC3E}">
        <p14:creationId xmlns:p14="http://schemas.microsoft.com/office/powerpoint/2010/main" val="428923638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7B05B-106C-4D4A-2BC3-F1281A3FF3C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3D949E2-68CB-F1EA-EB8C-C7B066FC46F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9B6D7ED-33AA-6734-083F-524B20EC4D92}"/>
              </a:ext>
            </a:extLst>
          </p:cNvPr>
          <p:cNvPicPr>
            <a:picLocks noChangeAspect="1"/>
          </p:cNvPicPr>
          <p:nvPr/>
        </p:nvPicPr>
        <p:blipFill>
          <a:blip r:embed="rId2"/>
          <a:stretch>
            <a:fillRect/>
          </a:stretch>
        </p:blipFill>
        <p:spPr>
          <a:xfrm>
            <a:off x="668340" y="269385"/>
            <a:ext cx="10836305" cy="5599569"/>
          </a:xfrm>
          <a:prstGeom prst="rect">
            <a:avLst/>
          </a:prstGeom>
          <a:ln>
            <a:solidFill>
              <a:schemeClr val="accent1"/>
            </a:solidFill>
          </a:ln>
        </p:spPr>
      </p:pic>
    </p:spTree>
    <p:extLst>
      <p:ext uri="{BB962C8B-B14F-4D97-AF65-F5344CB8AC3E}">
        <p14:creationId xmlns:p14="http://schemas.microsoft.com/office/powerpoint/2010/main" val="420153647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A03AA-D424-43BB-2D51-B120AC29D0F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1499F43-5203-1E31-4B00-60F682CCDB0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F2A26D9-8DFC-0FDE-9EB4-9A5DB1538E8C}"/>
              </a:ext>
            </a:extLst>
          </p:cNvPr>
          <p:cNvPicPr>
            <a:picLocks noChangeAspect="1"/>
          </p:cNvPicPr>
          <p:nvPr/>
        </p:nvPicPr>
        <p:blipFill>
          <a:blip r:embed="rId2"/>
          <a:stretch>
            <a:fillRect/>
          </a:stretch>
        </p:blipFill>
        <p:spPr>
          <a:xfrm>
            <a:off x="709126" y="254639"/>
            <a:ext cx="11482873" cy="6238236"/>
          </a:xfrm>
          <a:prstGeom prst="rect">
            <a:avLst/>
          </a:prstGeom>
          <a:ln>
            <a:solidFill>
              <a:schemeClr val="accent1"/>
            </a:solidFill>
          </a:ln>
        </p:spPr>
      </p:pic>
    </p:spTree>
    <p:extLst>
      <p:ext uri="{BB962C8B-B14F-4D97-AF65-F5344CB8AC3E}">
        <p14:creationId xmlns:p14="http://schemas.microsoft.com/office/powerpoint/2010/main" val="216514926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0119-1E95-D5FE-F271-D39684683B6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59E7C93-F9CE-20D4-ADF3-28F1ED79E1C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E4849B8-C623-8AA1-20FA-1BFF05934C8B}"/>
              </a:ext>
            </a:extLst>
          </p:cNvPr>
          <p:cNvPicPr>
            <a:picLocks noChangeAspect="1"/>
          </p:cNvPicPr>
          <p:nvPr/>
        </p:nvPicPr>
        <p:blipFill>
          <a:blip r:embed="rId2"/>
          <a:stretch>
            <a:fillRect/>
          </a:stretch>
        </p:blipFill>
        <p:spPr>
          <a:xfrm>
            <a:off x="912845" y="1027906"/>
            <a:ext cx="10515600" cy="1929006"/>
          </a:xfrm>
          <a:prstGeom prst="rect">
            <a:avLst/>
          </a:prstGeom>
          <a:ln>
            <a:solidFill>
              <a:schemeClr val="accent1"/>
            </a:solidFill>
          </a:ln>
        </p:spPr>
      </p:pic>
    </p:spTree>
    <p:extLst>
      <p:ext uri="{BB962C8B-B14F-4D97-AF65-F5344CB8AC3E}">
        <p14:creationId xmlns:p14="http://schemas.microsoft.com/office/powerpoint/2010/main" val="187876384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7E0C2-EDF2-FB52-74F8-A7120291C38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AFD16F3-B156-652A-9B48-B47A62E8335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B1FC82B-D5DF-668B-7C01-8286A2124ABE}"/>
              </a:ext>
            </a:extLst>
          </p:cNvPr>
          <p:cNvPicPr>
            <a:picLocks noChangeAspect="1"/>
          </p:cNvPicPr>
          <p:nvPr/>
        </p:nvPicPr>
        <p:blipFill>
          <a:blip r:embed="rId2"/>
          <a:stretch>
            <a:fillRect/>
          </a:stretch>
        </p:blipFill>
        <p:spPr>
          <a:xfrm>
            <a:off x="158571" y="147174"/>
            <a:ext cx="7445538" cy="6598859"/>
          </a:xfrm>
          <a:prstGeom prst="rect">
            <a:avLst/>
          </a:prstGeom>
          <a:ln>
            <a:solidFill>
              <a:schemeClr val="accent1"/>
            </a:solidFill>
          </a:ln>
        </p:spPr>
      </p:pic>
    </p:spTree>
    <p:extLst>
      <p:ext uri="{BB962C8B-B14F-4D97-AF65-F5344CB8AC3E}">
        <p14:creationId xmlns:p14="http://schemas.microsoft.com/office/powerpoint/2010/main" val="70805213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AE6F1-3DC5-F064-9664-88806695B39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69EAB1B-E8CA-6F46-6F47-A9F076B8662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811965B-ECAD-623F-70C5-00BD3B1501AA}"/>
              </a:ext>
            </a:extLst>
          </p:cNvPr>
          <p:cNvPicPr>
            <a:picLocks noChangeAspect="1"/>
          </p:cNvPicPr>
          <p:nvPr/>
        </p:nvPicPr>
        <p:blipFill>
          <a:blip r:embed="rId2"/>
          <a:stretch>
            <a:fillRect/>
          </a:stretch>
        </p:blipFill>
        <p:spPr>
          <a:xfrm>
            <a:off x="1117268" y="501731"/>
            <a:ext cx="9957464" cy="711248"/>
          </a:xfrm>
          <a:prstGeom prst="rect">
            <a:avLst/>
          </a:prstGeom>
          <a:ln>
            <a:solidFill>
              <a:schemeClr val="accent1"/>
            </a:solidFill>
          </a:ln>
        </p:spPr>
      </p:pic>
      <p:pic>
        <p:nvPicPr>
          <p:cNvPr id="7" name="Picture 6">
            <a:extLst>
              <a:ext uri="{FF2B5EF4-FFF2-40B4-BE49-F238E27FC236}">
                <a16:creationId xmlns:a16="http://schemas.microsoft.com/office/drawing/2014/main" id="{D0DBA2CF-6E7F-856F-2761-74BCCBD399E0}"/>
              </a:ext>
            </a:extLst>
          </p:cNvPr>
          <p:cNvPicPr>
            <a:picLocks noChangeAspect="1"/>
          </p:cNvPicPr>
          <p:nvPr/>
        </p:nvPicPr>
        <p:blipFill>
          <a:blip r:embed="rId3"/>
          <a:stretch>
            <a:fillRect/>
          </a:stretch>
        </p:blipFill>
        <p:spPr>
          <a:xfrm>
            <a:off x="1117268" y="1492132"/>
            <a:ext cx="10515599" cy="2604007"/>
          </a:xfrm>
          <a:prstGeom prst="rect">
            <a:avLst/>
          </a:prstGeom>
          <a:ln>
            <a:solidFill>
              <a:schemeClr val="accent1"/>
            </a:solidFill>
          </a:ln>
        </p:spPr>
      </p:pic>
      <p:pic>
        <p:nvPicPr>
          <p:cNvPr id="9" name="Picture 8">
            <a:extLst>
              <a:ext uri="{FF2B5EF4-FFF2-40B4-BE49-F238E27FC236}">
                <a16:creationId xmlns:a16="http://schemas.microsoft.com/office/drawing/2014/main" id="{E0E8FA5B-361D-1663-35A3-68152D3E00EF}"/>
              </a:ext>
            </a:extLst>
          </p:cNvPr>
          <p:cNvPicPr>
            <a:picLocks noChangeAspect="1"/>
          </p:cNvPicPr>
          <p:nvPr/>
        </p:nvPicPr>
        <p:blipFill>
          <a:blip r:embed="rId4"/>
          <a:stretch>
            <a:fillRect/>
          </a:stretch>
        </p:blipFill>
        <p:spPr>
          <a:xfrm>
            <a:off x="1245637" y="4575389"/>
            <a:ext cx="11069698" cy="1601573"/>
          </a:xfrm>
          <a:prstGeom prst="rect">
            <a:avLst/>
          </a:prstGeom>
          <a:ln>
            <a:solidFill>
              <a:schemeClr val="accent1"/>
            </a:solidFill>
          </a:ln>
        </p:spPr>
      </p:pic>
    </p:spTree>
    <p:extLst>
      <p:ext uri="{BB962C8B-B14F-4D97-AF65-F5344CB8AC3E}">
        <p14:creationId xmlns:p14="http://schemas.microsoft.com/office/powerpoint/2010/main" val="86178709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74173-6FA9-0CFB-A457-56E787C5F64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7072F6D-DFCF-F9F1-01BC-4796B82CAB2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2B43CDC-D8DD-A0DF-6FA8-CFFA9343E33C}"/>
              </a:ext>
            </a:extLst>
          </p:cNvPr>
          <p:cNvPicPr>
            <a:picLocks noChangeAspect="1"/>
          </p:cNvPicPr>
          <p:nvPr/>
        </p:nvPicPr>
        <p:blipFill>
          <a:blip r:embed="rId2"/>
          <a:stretch>
            <a:fillRect/>
          </a:stretch>
        </p:blipFill>
        <p:spPr>
          <a:xfrm>
            <a:off x="922926" y="681037"/>
            <a:ext cx="9423576" cy="3620375"/>
          </a:xfrm>
          <a:prstGeom prst="rect">
            <a:avLst/>
          </a:prstGeom>
          <a:ln>
            <a:solidFill>
              <a:schemeClr val="accent1"/>
            </a:solidFill>
          </a:ln>
        </p:spPr>
      </p:pic>
    </p:spTree>
    <p:extLst>
      <p:ext uri="{BB962C8B-B14F-4D97-AF65-F5344CB8AC3E}">
        <p14:creationId xmlns:p14="http://schemas.microsoft.com/office/powerpoint/2010/main" val="148087168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30C73-8625-C870-6846-6CAC6C6EF302}"/>
              </a:ext>
            </a:extLst>
          </p:cNvPr>
          <p:cNvSpPr>
            <a:spLocks noGrp="1"/>
          </p:cNvSpPr>
          <p:nvPr>
            <p:ph type="title"/>
          </p:nvPr>
        </p:nvSpPr>
        <p:spPr/>
        <p:txBody>
          <a:bodyPr/>
          <a:lstStyle/>
          <a:p>
            <a:r>
              <a:rPr lang="en-IN" dirty="0"/>
              <a:t>Indexing</a:t>
            </a:r>
          </a:p>
        </p:txBody>
      </p:sp>
      <p:sp>
        <p:nvSpPr>
          <p:cNvPr id="3" name="Content Placeholder 2">
            <a:extLst>
              <a:ext uri="{FF2B5EF4-FFF2-40B4-BE49-F238E27FC236}">
                <a16:creationId xmlns:a16="http://schemas.microsoft.com/office/drawing/2014/main" id="{73F6A928-F111-D83E-1B3F-DDF31099CC79}"/>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33351924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18DF9-1CE1-F702-5CBE-F0C63CA24A5D}"/>
              </a:ext>
            </a:extLst>
          </p:cNvPr>
          <p:cNvSpPr>
            <a:spLocks noGrp="1"/>
          </p:cNvSpPr>
          <p:nvPr>
            <p:ph type="title"/>
          </p:nvPr>
        </p:nvSpPr>
        <p:spPr>
          <a:xfrm>
            <a:off x="838200" y="365125"/>
            <a:ext cx="10515600" cy="1071789"/>
          </a:xfrm>
        </p:spPr>
        <p:txBody>
          <a:bodyPr/>
          <a:lstStyle/>
          <a:p>
            <a:r>
              <a:rPr lang="en-IN" dirty="0"/>
              <a:t>aggregation</a:t>
            </a:r>
          </a:p>
        </p:txBody>
      </p:sp>
      <p:sp>
        <p:nvSpPr>
          <p:cNvPr id="3" name="Content Placeholder 2">
            <a:extLst>
              <a:ext uri="{FF2B5EF4-FFF2-40B4-BE49-F238E27FC236}">
                <a16:creationId xmlns:a16="http://schemas.microsoft.com/office/drawing/2014/main" id="{59C73B21-ED16-3D38-90F0-96E45B650224}"/>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DE6F7263-777A-EAFB-5C0D-623A4F30A1A5}"/>
              </a:ext>
            </a:extLst>
          </p:cNvPr>
          <p:cNvPicPr>
            <a:picLocks noChangeAspect="1"/>
          </p:cNvPicPr>
          <p:nvPr/>
        </p:nvPicPr>
        <p:blipFill>
          <a:blip r:embed="rId2"/>
          <a:stretch>
            <a:fillRect/>
          </a:stretch>
        </p:blipFill>
        <p:spPr>
          <a:xfrm>
            <a:off x="953048" y="1825625"/>
            <a:ext cx="10672896" cy="4351338"/>
          </a:xfrm>
          <a:prstGeom prst="rect">
            <a:avLst/>
          </a:prstGeom>
          <a:ln>
            <a:solidFill>
              <a:schemeClr val="accent1"/>
            </a:solidFill>
          </a:ln>
        </p:spPr>
      </p:pic>
    </p:spTree>
    <p:extLst>
      <p:ext uri="{BB962C8B-B14F-4D97-AF65-F5344CB8AC3E}">
        <p14:creationId xmlns:p14="http://schemas.microsoft.com/office/powerpoint/2010/main" val="3880546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1FB7B-D91C-EB20-8097-45AECE72D793}"/>
              </a:ext>
            </a:extLst>
          </p:cNvPr>
          <p:cNvSpPr>
            <a:spLocks noGrp="1"/>
          </p:cNvSpPr>
          <p:nvPr>
            <p:ph type="title"/>
          </p:nvPr>
        </p:nvSpPr>
        <p:spPr/>
        <p:txBody>
          <a:bodyPr/>
          <a:lstStyle/>
          <a:p>
            <a:r>
              <a:rPr lang="en-US" b="1" dirty="0"/>
              <a:t>How can I use these modules?</a:t>
            </a:r>
            <a:br>
              <a:rPr lang="en-US" b="1" dirty="0"/>
            </a:br>
            <a:endParaRPr lang="en-IN" dirty="0"/>
          </a:p>
        </p:txBody>
      </p:sp>
      <p:sp>
        <p:nvSpPr>
          <p:cNvPr id="3" name="Content Placeholder 2">
            <a:extLst>
              <a:ext uri="{FF2B5EF4-FFF2-40B4-BE49-F238E27FC236}">
                <a16:creationId xmlns:a16="http://schemas.microsoft.com/office/drawing/2014/main" id="{64C73162-698E-7A64-B32C-C9180390F976}"/>
              </a:ext>
            </a:extLst>
          </p:cNvPr>
          <p:cNvSpPr>
            <a:spLocks noGrp="1"/>
          </p:cNvSpPr>
          <p:nvPr>
            <p:ph idx="1"/>
          </p:nvPr>
        </p:nvSpPr>
        <p:spPr/>
        <p:txBody>
          <a:bodyPr/>
          <a:lstStyle/>
          <a:p>
            <a:r>
              <a:rPr lang="en-US" dirty="0"/>
              <a:t>When using modules, you simply use the function </a:t>
            </a:r>
            <a:r>
              <a:rPr lang="en-US" i="1" dirty="0"/>
              <a:t>require()</a:t>
            </a:r>
            <a:endParaRPr lang="en-US" dirty="0"/>
          </a:p>
          <a:p>
            <a:endParaRPr lang="en-IN" dirty="0"/>
          </a:p>
        </p:txBody>
      </p:sp>
      <p:pic>
        <p:nvPicPr>
          <p:cNvPr id="6" name="Picture 5">
            <a:extLst>
              <a:ext uri="{FF2B5EF4-FFF2-40B4-BE49-F238E27FC236}">
                <a16:creationId xmlns:a16="http://schemas.microsoft.com/office/drawing/2014/main" id="{7932AB4B-2672-A6D2-8439-67AF74870695}"/>
              </a:ext>
            </a:extLst>
          </p:cNvPr>
          <p:cNvPicPr>
            <a:picLocks noChangeAspect="1"/>
          </p:cNvPicPr>
          <p:nvPr/>
        </p:nvPicPr>
        <p:blipFill>
          <a:blip r:embed="rId2"/>
          <a:stretch>
            <a:fillRect/>
          </a:stretch>
        </p:blipFill>
        <p:spPr>
          <a:xfrm>
            <a:off x="1905550" y="2970515"/>
            <a:ext cx="9652123" cy="649763"/>
          </a:xfrm>
          <a:prstGeom prst="rect">
            <a:avLst/>
          </a:prstGeom>
        </p:spPr>
      </p:pic>
      <p:pic>
        <p:nvPicPr>
          <p:cNvPr id="8" name="Picture 7">
            <a:extLst>
              <a:ext uri="{FF2B5EF4-FFF2-40B4-BE49-F238E27FC236}">
                <a16:creationId xmlns:a16="http://schemas.microsoft.com/office/drawing/2014/main" id="{2D412374-4725-DF91-68FE-9BC74588B595}"/>
              </a:ext>
            </a:extLst>
          </p:cNvPr>
          <p:cNvPicPr>
            <a:picLocks noChangeAspect="1"/>
          </p:cNvPicPr>
          <p:nvPr/>
        </p:nvPicPr>
        <p:blipFill>
          <a:blip r:embed="rId3"/>
          <a:stretch>
            <a:fillRect/>
          </a:stretch>
        </p:blipFill>
        <p:spPr>
          <a:xfrm>
            <a:off x="1327067" y="3881171"/>
            <a:ext cx="10153773" cy="2118413"/>
          </a:xfrm>
          <a:prstGeom prst="rect">
            <a:avLst/>
          </a:prstGeom>
          <a:ln>
            <a:solidFill>
              <a:srgbClr val="00B0F0"/>
            </a:solidFill>
          </a:ln>
        </p:spPr>
      </p:pic>
      <p:sp>
        <p:nvSpPr>
          <p:cNvPr id="10" name="TextBox 9">
            <a:extLst>
              <a:ext uri="{FF2B5EF4-FFF2-40B4-BE49-F238E27FC236}">
                <a16:creationId xmlns:a16="http://schemas.microsoft.com/office/drawing/2014/main" id="{69B1161F-ECF0-B234-4DE9-8959D18DC4A1}"/>
              </a:ext>
            </a:extLst>
          </p:cNvPr>
          <p:cNvSpPr txBox="1"/>
          <p:nvPr/>
        </p:nvSpPr>
        <p:spPr>
          <a:xfrm>
            <a:off x="1425252" y="3570549"/>
            <a:ext cx="6097554" cy="369332"/>
          </a:xfrm>
          <a:prstGeom prst="rect">
            <a:avLst/>
          </a:prstGeom>
          <a:solidFill>
            <a:schemeClr val="accent2"/>
          </a:solidFill>
        </p:spPr>
        <p:txBody>
          <a:bodyPr wrap="square">
            <a:spAutoFit/>
          </a:bodyPr>
          <a:lstStyle/>
          <a:p>
            <a:r>
              <a:rPr lang="en-IN" i="1" dirty="0"/>
              <a:t>fsExample.js</a:t>
            </a:r>
            <a:endParaRPr lang="en-IN" dirty="0"/>
          </a:p>
        </p:txBody>
      </p:sp>
    </p:spTree>
    <p:extLst>
      <p:ext uri="{BB962C8B-B14F-4D97-AF65-F5344CB8AC3E}">
        <p14:creationId xmlns:p14="http://schemas.microsoft.com/office/powerpoint/2010/main" val="265846657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F0AAB-2502-1559-CF05-7C253CE8CE0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0D6D6C0-48F1-224B-D952-B5B1132F20D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B4BF708-65FF-FCAE-587F-63192402975E}"/>
              </a:ext>
            </a:extLst>
          </p:cNvPr>
          <p:cNvPicPr>
            <a:picLocks noChangeAspect="1"/>
          </p:cNvPicPr>
          <p:nvPr/>
        </p:nvPicPr>
        <p:blipFill>
          <a:blip r:embed="rId2"/>
          <a:stretch>
            <a:fillRect/>
          </a:stretch>
        </p:blipFill>
        <p:spPr>
          <a:xfrm>
            <a:off x="830123" y="1017037"/>
            <a:ext cx="10385273" cy="2920481"/>
          </a:xfrm>
          <a:prstGeom prst="rect">
            <a:avLst/>
          </a:prstGeom>
          <a:ln>
            <a:solidFill>
              <a:schemeClr val="accent1"/>
            </a:solidFill>
          </a:ln>
        </p:spPr>
      </p:pic>
    </p:spTree>
    <p:extLst>
      <p:ext uri="{BB962C8B-B14F-4D97-AF65-F5344CB8AC3E}">
        <p14:creationId xmlns:p14="http://schemas.microsoft.com/office/powerpoint/2010/main" val="43225852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29E0D-3CC3-8F59-40C0-5EE6FF6F4E6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6737AE2-01FC-B353-6FAC-3367E97CF0E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563521F-B444-753C-F7AD-915140949030}"/>
              </a:ext>
            </a:extLst>
          </p:cNvPr>
          <p:cNvPicPr>
            <a:picLocks noChangeAspect="1"/>
          </p:cNvPicPr>
          <p:nvPr/>
        </p:nvPicPr>
        <p:blipFill>
          <a:blip r:embed="rId2"/>
          <a:stretch>
            <a:fillRect/>
          </a:stretch>
        </p:blipFill>
        <p:spPr>
          <a:xfrm>
            <a:off x="931506" y="518402"/>
            <a:ext cx="10319826" cy="2094169"/>
          </a:xfrm>
          <a:prstGeom prst="rect">
            <a:avLst/>
          </a:prstGeom>
          <a:effectLst>
            <a:glow rad="139700">
              <a:schemeClr val="accent5">
                <a:satMod val="175000"/>
                <a:alpha val="40000"/>
              </a:schemeClr>
            </a:glow>
          </a:effectLst>
        </p:spPr>
      </p:pic>
      <p:pic>
        <p:nvPicPr>
          <p:cNvPr id="7" name="Picture 6">
            <a:extLst>
              <a:ext uri="{FF2B5EF4-FFF2-40B4-BE49-F238E27FC236}">
                <a16:creationId xmlns:a16="http://schemas.microsoft.com/office/drawing/2014/main" id="{EEC1B068-DA4D-70E5-CD4B-A59D0D5AE719}"/>
              </a:ext>
            </a:extLst>
          </p:cNvPr>
          <p:cNvPicPr>
            <a:picLocks noChangeAspect="1"/>
          </p:cNvPicPr>
          <p:nvPr/>
        </p:nvPicPr>
        <p:blipFill>
          <a:blip r:embed="rId3"/>
          <a:stretch>
            <a:fillRect/>
          </a:stretch>
        </p:blipFill>
        <p:spPr>
          <a:xfrm>
            <a:off x="905238" y="2924856"/>
            <a:ext cx="10346094" cy="3699879"/>
          </a:xfrm>
          <a:prstGeom prst="rect">
            <a:avLst/>
          </a:prstGeom>
          <a:effectLst>
            <a:glow rad="101600">
              <a:schemeClr val="accent5">
                <a:satMod val="175000"/>
                <a:alpha val="40000"/>
              </a:schemeClr>
            </a:glow>
          </a:effectLst>
        </p:spPr>
      </p:pic>
    </p:spTree>
    <p:extLst>
      <p:ext uri="{BB962C8B-B14F-4D97-AF65-F5344CB8AC3E}">
        <p14:creationId xmlns:p14="http://schemas.microsoft.com/office/powerpoint/2010/main" val="72145683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F1773-3A95-5E7D-0582-FEC639C6D52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225D510-EFAB-18FD-6AC6-A775D285D5B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E1813A6-7DA8-3F89-FB12-68B46278BED3}"/>
              </a:ext>
            </a:extLst>
          </p:cNvPr>
          <p:cNvPicPr>
            <a:picLocks noChangeAspect="1"/>
          </p:cNvPicPr>
          <p:nvPr/>
        </p:nvPicPr>
        <p:blipFill>
          <a:blip r:embed="rId2"/>
          <a:stretch>
            <a:fillRect/>
          </a:stretch>
        </p:blipFill>
        <p:spPr>
          <a:xfrm>
            <a:off x="838199" y="681037"/>
            <a:ext cx="10515601" cy="3237820"/>
          </a:xfrm>
          <a:prstGeom prst="rect">
            <a:avLst/>
          </a:prstGeom>
          <a:ln>
            <a:solidFill>
              <a:srgbClr val="00B0F0"/>
            </a:solidFill>
          </a:ln>
          <a:effectLst>
            <a:glow rad="63500">
              <a:schemeClr val="accent5">
                <a:satMod val="175000"/>
                <a:alpha val="40000"/>
              </a:schemeClr>
            </a:glow>
          </a:effectLst>
        </p:spPr>
      </p:pic>
    </p:spTree>
    <p:extLst>
      <p:ext uri="{BB962C8B-B14F-4D97-AF65-F5344CB8AC3E}">
        <p14:creationId xmlns:p14="http://schemas.microsoft.com/office/powerpoint/2010/main" val="305661874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54A3E-A0B7-3E81-C621-4843579E8A1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8CAB5D0-F39F-1ECE-E1CD-45DBDBE23CB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990765A-97E4-C500-FDF5-51F96D6F9704}"/>
              </a:ext>
            </a:extLst>
          </p:cNvPr>
          <p:cNvPicPr>
            <a:picLocks noChangeAspect="1"/>
          </p:cNvPicPr>
          <p:nvPr/>
        </p:nvPicPr>
        <p:blipFill>
          <a:blip r:embed="rId2"/>
          <a:stretch>
            <a:fillRect/>
          </a:stretch>
        </p:blipFill>
        <p:spPr>
          <a:xfrm>
            <a:off x="961053" y="365125"/>
            <a:ext cx="10515600" cy="5970361"/>
          </a:xfrm>
          <a:prstGeom prst="rect">
            <a:avLst/>
          </a:prstGeom>
          <a:ln>
            <a:solidFill>
              <a:schemeClr val="accent1">
                <a:lumMod val="50000"/>
              </a:schemeClr>
            </a:solidFill>
          </a:ln>
          <a:effectLst>
            <a:glow rad="101600">
              <a:schemeClr val="accent1">
                <a:satMod val="175000"/>
                <a:alpha val="40000"/>
              </a:schemeClr>
            </a:glow>
          </a:effectLst>
        </p:spPr>
      </p:pic>
    </p:spTree>
    <p:extLst>
      <p:ext uri="{BB962C8B-B14F-4D97-AF65-F5344CB8AC3E}">
        <p14:creationId xmlns:p14="http://schemas.microsoft.com/office/powerpoint/2010/main" val="212590222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6DE89-117A-E118-A307-BB8FE13006E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019517E-C000-F840-87E9-937F3EE1DD3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17E5FBB-6CAF-128A-B8B1-E12657C4092E}"/>
              </a:ext>
            </a:extLst>
          </p:cNvPr>
          <p:cNvPicPr>
            <a:picLocks noChangeAspect="1"/>
          </p:cNvPicPr>
          <p:nvPr/>
        </p:nvPicPr>
        <p:blipFill>
          <a:blip r:embed="rId2"/>
          <a:stretch>
            <a:fillRect/>
          </a:stretch>
        </p:blipFill>
        <p:spPr>
          <a:xfrm>
            <a:off x="838200" y="236763"/>
            <a:ext cx="10778412" cy="6182698"/>
          </a:xfrm>
          <a:prstGeom prst="rect">
            <a:avLst/>
          </a:prstGeom>
          <a:ln w="57150">
            <a:solidFill>
              <a:schemeClr val="tx1"/>
            </a:solidFill>
          </a:ln>
        </p:spPr>
      </p:pic>
    </p:spTree>
    <p:extLst>
      <p:ext uri="{BB962C8B-B14F-4D97-AF65-F5344CB8AC3E}">
        <p14:creationId xmlns:p14="http://schemas.microsoft.com/office/powerpoint/2010/main" val="87981663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31598-CE0F-3A00-509D-089AD18F1AE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10194B1-E7F1-02E9-FBF5-926D34C9F74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02E0E91-BA3E-5142-B111-FCB9EA981BDE}"/>
              </a:ext>
            </a:extLst>
          </p:cNvPr>
          <p:cNvPicPr>
            <a:picLocks noChangeAspect="1"/>
          </p:cNvPicPr>
          <p:nvPr/>
        </p:nvPicPr>
        <p:blipFill>
          <a:blip r:embed="rId2"/>
          <a:stretch>
            <a:fillRect/>
          </a:stretch>
        </p:blipFill>
        <p:spPr>
          <a:xfrm>
            <a:off x="838200" y="1007714"/>
            <a:ext cx="10251838" cy="4450694"/>
          </a:xfrm>
          <a:prstGeom prst="rect">
            <a:avLst/>
          </a:prstGeom>
          <a:ln w="28575">
            <a:solidFill>
              <a:schemeClr val="accent2">
                <a:lumMod val="75000"/>
              </a:schemeClr>
            </a:solidFill>
          </a:ln>
        </p:spPr>
      </p:pic>
    </p:spTree>
    <p:extLst>
      <p:ext uri="{BB962C8B-B14F-4D97-AF65-F5344CB8AC3E}">
        <p14:creationId xmlns:p14="http://schemas.microsoft.com/office/powerpoint/2010/main" val="265955372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227B7-5E96-C3B5-D38C-914B2A2C472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A0EAD69-078E-43CA-DD43-095C688CE77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12FA8CB-A174-3E30-BBEC-AB3E82B37515}"/>
              </a:ext>
            </a:extLst>
          </p:cNvPr>
          <p:cNvPicPr>
            <a:picLocks noChangeAspect="1"/>
          </p:cNvPicPr>
          <p:nvPr/>
        </p:nvPicPr>
        <p:blipFill>
          <a:blip r:embed="rId2"/>
          <a:stretch>
            <a:fillRect/>
          </a:stretch>
        </p:blipFill>
        <p:spPr>
          <a:xfrm>
            <a:off x="1132593" y="1027905"/>
            <a:ext cx="9802885" cy="4351338"/>
          </a:xfrm>
          <a:prstGeom prst="rect">
            <a:avLst/>
          </a:prstGeom>
          <a:ln w="28575">
            <a:solidFill>
              <a:schemeClr val="accent2">
                <a:lumMod val="75000"/>
              </a:schemeClr>
            </a:solidFill>
          </a:ln>
        </p:spPr>
      </p:pic>
    </p:spTree>
    <p:extLst>
      <p:ext uri="{BB962C8B-B14F-4D97-AF65-F5344CB8AC3E}">
        <p14:creationId xmlns:p14="http://schemas.microsoft.com/office/powerpoint/2010/main" val="77173467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FAE5D-B09E-DB53-7D14-73896AC4650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8D5E528-D02D-E328-8EFB-4F2DA49730D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31A5332-7992-3068-6462-64AAB50B46D2}"/>
              </a:ext>
            </a:extLst>
          </p:cNvPr>
          <p:cNvPicPr>
            <a:picLocks noChangeAspect="1"/>
          </p:cNvPicPr>
          <p:nvPr/>
        </p:nvPicPr>
        <p:blipFill>
          <a:blip r:embed="rId2"/>
          <a:stretch>
            <a:fillRect/>
          </a:stretch>
        </p:blipFill>
        <p:spPr>
          <a:xfrm>
            <a:off x="1100479" y="1027906"/>
            <a:ext cx="10253321" cy="3926649"/>
          </a:xfrm>
          <a:prstGeom prst="rect">
            <a:avLst/>
          </a:prstGeom>
          <a:ln w="28575">
            <a:solidFill>
              <a:schemeClr val="accent2">
                <a:lumMod val="75000"/>
              </a:schemeClr>
            </a:solidFill>
          </a:ln>
        </p:spPr>
      </p:pic>
    </p:spTree>
    <p:extLst>
      <p:ext uri="{BB962C8B-B14F-4D97-AF65-F5344CB8AC3E}">
        <p14:creationId xmlns:p14="http://schemas.microsoft.com/office/powerpoint/2010/main" val="7527563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2B52B-3621-9B60-DB63-1C2FB56371A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8A82A26-1D75-87CA-1433-C6863628D90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D43181A-EE54-FE2E-843C-22C1A9C31D1F}"/>
              </a:ext>
            </a:extLst>
          </p:cNvPr>
          <p:cNvPicPr>
            <a:picLocks noChangeAspect="1"/>
          </p:cNvPicPr>
          <p:nvPr/>
        </p:nvPicPr>
        <p:blipFill>
          <a:blip r:embed="rId2"/>
          <a:stretch>
            <a:fillRect/>
          </a:stretch>
        </p:blipFill>
        <p:spPr>
          <a:xfrm>
            <a:off x="992889" y="798187"/>
            <a:ext cx="10360911" cy="4007078"/>
          </a:xfrm>
          <a:prstGeom prst="rect">
            <a:avLst/>
          </a:prstGeom>
          <a:ln w="38100">
            <a:solidFill>
              <a:schemeClr val="accent2">
                <a:lumMod val="75000"/>
              </a:schemeClr>
            </a:solidFill>
          </a:ln>
        </p:spPr>
      </p:pic>
    </p:spTree>
    <p:extLst>
      <p:ext uri="{BB962C8B-B14F-4D97-AF65-F5344CB8AC3E}">
        <p14:creationId xmlns:p14="http://schemas.microsoft.com/office/powerpoint/2010/main" val="302919684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E9AB1-D8D6-61B7-08DB-E215DCAA04F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92A0D7B-E873-CBEA-9D3E-31B83D55701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6B7151A-B961-68BD-23D2-6F84B4B37CB2}"/>
              </a:ext>
            </a:extLst>
          </p:cNvPr>
          <p:cNvPicPr>
            <a:picLocks noChangeAspect="1"/>
          </p:cNvPicPr>
          <p:nvPr/>
        </p:nvPicPr>
        <p:blipFill>
          <a:blip r:embed="rId2"/>
          <a:stretch>
            <a:fillRect/>
          </a:stretch>
        </p:blipFill>
        <p:spPr>
          <a:xfrm>
            <a:off x="419878" y="471811"/>
            <a:ext cx="11010122" cy="5914377"/>
          </a:xfrm>
          <a:prstGeom prst="rect">
            <a:avLst/>
          </a:prstGeom>
          <a:ln w="19050">
            <a:solidFill>
              <a:schemeClr val="accent2">
                <a:lumMod val="75000"/>
              </a:schemeClr>
            </a:solidFill>
          </a:ln>
        </p:spPr>
      </p:pic>
    </p:spTree>
    <p:extLst>
      <p:ext uri="{BB962C8B-B14F-4D97-AF65-F5344CB8AC3E}">
        <p14:creationId xmlns:p14="http://schemas.microsoft.com/office/powerpoint/2010/main" val="855063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E01D8-B2A7-8120-4036-F637A7DC0E88}"/>
              </a:ext>
            </a:extLst>
          </p:cNvPr>
          <p:cNvSpPr>
            <a:spLocks noGrp="1"/>
          </p:cNvSpPr>
          <p:nvPr>
            <p:ph type="title"/>
          </p:nvPr>
        </p:nvSpPr>
        <p:spPr/>
        <p:txBody>
          <a:bodyPr/>
          <a:lstStyle/>
          <a:p>
            <a:r>
              <a:rPr lang="en-IN" dirty="0"/>
              <a:t>Contd.,</a:t>
            </a:r>
          </a:p>
        </p:txBody>
      </p:sp>
      <p:sp>
        <p:nvSpPr>
          <p:cNvPr id="3" name="Content Placeholder 2">
            <a:extLst>
              <a:ext uri="{FF2B5EF4-FFF2-40B4-BE49-F238E27FC236}">
                <a16:creationId xmlns:a16="http://schemas.microsoft.com/office/drawing/2014/main" id="{4A1FBD45-28FC-FD05-77F8-5A09BAB357E3}"/>
              </a:ext>
            </a:extLst>
          </p:cNvPr>
          <p:cNvSpPr>
            <a:spLocks noGrp="1"/>
          </p:cNvSpPr>
          <p:nvPr>
            <p:ph idx="1"/>
          </p:nvPr>
        </p:nvSpPr>
        <p:spPr>
          <a:ln>
            <a:solidFill>
              <a:srgbClr val="00B0F0"/>
            </a:solidFill>
          </a:ln>
        </p:spPr>
        <p:txBody>
          <a:bodyPr/>
          <a:lstStyle/>
          <a:p>
            <a:r>
              <a:rPr lang="en-US" b="1" dirty="0"/>
              <a:t>The first parameter</a:t>
            </a:r>
            <a:r>
              <a:rPr lang="en-US" dirty="0"/>
              <a:t> is the name of the text file you wish to read</a:t>
            </a:r>
          </a:p>
          <a:p>
            <a:r>
              <a:rPr lang="en-US" b="1" dirty="0"/>
              <a:t>Second parameter </a:t>
            </a:r>
            <a:r>
              <a:rPr lang="en-US" dirty="0"/>
              <a:t>is your </a:t>
            </a:r>
            <a:r>
              <a:rPr lang="en-US" b="1" dirty="0"/>
              <a:t>options : </a:t>
            </a:r>
            <a:r>
              <a:rPr lang="en-US" dirty="0"/>
              <a:t>here, encoding method is ‘utf-8’ so that text can be printed out. If you </a:t>
            </a:r>
            <a:r>
              <a:rPr lang="en-US" b="1" dirty="0"/>
              <a:t>don’t</a:t>
            </a:r>
            <a:r>
              <a:rPr lang="en-US" dirty="0"/>
              <a:t> specify the options, it will print out buffer values, which are unreadable to humans.</a:t>
            </a:r>
          </a:p>
          <a:p>
            <a:r>
              <a:rPr lang="en-US" b="1" dirty="0"/>
              <a:t>Third parameter </a:t>
            </a:r>
            <a:r>
              <a:rPr lang="en-US" dirty="0"/>
              <a:t>is the callback function.</a:t>
            </a:r>
            <a:br>
              <a:rPr lang="en-US" dirty="0"/>
            </a:br>
            <a:endParaRPr lang="en-IN" dirty="0"/>
          </a:p>
        </p:txBody>
      </p:sp>
    </p:spTree>
    <p:extLst>
      <p:ext uri="{BB962C8B-B14F-4D97-AF65-F5344CB8AC3E}">
        <p14:creationId xmlns:p14="http://schemas.microsoft.com/office/powerpoint/2010/main" val="59706383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7B89A-3C89-7A0D-C70D-5F161D33CCC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14CBE08-BC06-8D6F-3A2D-0ADC1DEA085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1B504A5-240F-06A4-9391-31C50450494E}"/>
              </a:ext>
            </a:extLst>
          </p:cNvPr>
          <p:cNvPicPr>
            <a:picLocks noChangeAspect="1"/>
          </p:cNvPicPr>
          <p:nvPr/>
        </p:nvPicPr>
        <p:blipFill>
          <a:blip r:embed="rId2"/>
          <a:stretch>
            <a:fillRect/>
          </a:stretch>
        </p:blipFill>
        <p:spPr>
          <a:xfrm>
            <a:off x="747482" y="681037"/>
            <a:ext cx="10850469" cy="3974939"/>
          </a:xfrm>
          <a:prstGeom prst="rect">
            <a:avLst/>
          </a:prstGeom>
          <a:ln w="28575">
            <a:solidFill>
              <a:schemeClr val="accent2">
                <a:lumMod val="75000"/>
              </a:schemeClr>
            </a:solidFill>
          </a:ln>
        </p:spPr>
      </p:pic>
    </p:spTree>
    <p:extLst>
      <p:ext uri="{BB962C8B-B14F-4D97-AF65-F5344CB8AC3E}">
        <p14:creationId xmlns:p14="http://schemas.microsoft.com/office/powerpoint/2010/main" val="370005015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16EAF-5D82-93F9-4987-5217D13F9A0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5BCAC0B-6B1E-A864-E70C-F35A032C6C6C}"/>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AC56744D-83F1-6929-6C8F-93FB8289EE8F}"/>
              </a:ext>
            </a:extLst>
          </p:cNvPr>
          <p:cNvPicPr>
            <a:picLocks noChangeAspect="1"/>
          </p:cNvPicPr>
          <p:nvPr/>
        </p:nvPicPr>
        <p:blipFill>
          <a:blip r:embed="rId2"/>
          <a:stretch>
            <a:fillRect/>
          </a:stretch>
        </p:blipFill>
        <p:spPr>
          <a:xfrm>
            <a:off x="728040" y="565475"/>
            <a:ext cx="10804597" cy="5238165"/>
          </a:xfrm>
          <a:prstGeom prst="rect">
            <a:avLst/>
          </a:prstGeom>
          <a:ln w="38100">
            <a:solidFill>
              <a:schemeClr val="accent2">
                <a:lumMod val="75000"/>
              </a:schemeClr>
            </a:solidFill>
          </a:ln>
        </p:spPr>
      </p:pic>
    </p:spTree>
    <p:extLst>
      <p:ext uri="{BB962C8B-B14F-4D97-AF65-F5344CB8AC3E}">
        <p14:creationId xmlns:p14="http://schemas.microsoft.com/office/powerpoint/2010/main" val="103813798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A5A93-05B7-C022-2585-CABCCF67D62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4373C9E-5190-C02C-E838-13896630D84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B524A77-8E00-F231-58B6-F8A50B260AD2}"/>
              </a:ext>
            </a:extLst>
          </p:cNvPr>
          <p:cNvPicPr>
            <a:picLocks noChangeAspect="1"/>
          </p:cNvPicPr>
          <p:nvPr/>
        </p:nvPicPr>
        <p:blipFill>
          <a:blip r:embed="rId2"/>
          <a:stretch>
            <a:fillRect/>
          </a:stretch>
        </p:blipFill>
        <p:spPr>
          <a:xfrm>
            <a:off x="838200" y="815597"/>
            <a:ext cx="10303235" cy="3280541"/>
          </a:xfrm>
          <a:prstGeom prst="rect">
            <a:avLst/>
          </a:prstGeom>
          <a:ln w="19050">
            <a:solidFill>
              <a:schemeClr val="accent2">
                <a:lumMod val="75000"/>
              </a:schemeClr>
            </a:solidFill>
          </a:ln>
        </p:spPr>
      </p:pic>
    </p:spTree>
    <p:extLst>
      <p:ext uri="{BB962C8B-B14F-4D97-AF65-F5344CB8AC3E}">
        <p14:creationId xmlns:p14="http://schemas.microsoft.com/office/powerpoint/2010/main" val="386726849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AA325-3314-30BB-6017-4B1436DD66BC}"/>
              </a:ext>
            </a:extLst>
          </p:cNvPr>
          <p:cNvSpPr>
            <a:spLocks noGrp="1"/>
          </p:cNvSpPr>
          <p:nvPr>
            <p:ph type="title"/>
          </p:nvPr>
        </p:nvSpPr>
        <p:spPr/>
        <p:txBody>
          <a:bodyPr/>
          <a:lstStyle/>
          <a:p>
            <a:r>
              <a:rPr lang="en-IN" dirty="0"/>
              <a:t>Indexing</a:t>
            </a:r>
          </a:p>
        </p:txBody>
      </p:sp>
      <p:sp>
        <p:nvSpPr>
          <p:cNvPr id="3" name="Content Placeholder 2">
            <a:extLst>
              <a:ext uri="{FF2B5EF4-FFF2-40B4-BE49-F238E27FC236}">
                <a16:creationId xmlns:a16="http://schemas.microsoft.com/office/drawing/2014/main" id="{885DEE69-1601-2F6F-9A1A-7367F9758217}"/>
              </a:ext>
            </a:extLst>
          </p:cNvPr>
          <p:cNvSpPr>
            <a:spLocks noGrp="1"/>
          </p:cNvSpPr>
          <p:nvPr>
            <p:ph idx="1"/>
          </p:nvPr>
        </p:nvSpPr>
        <p:spPr>
          <a:xfrm>
            <a:off x="838200" y="1352940"/>
            <a:ext cx="10515600" cy="4824024"/>
          </a:xfrm>
          <a:ln w="38100">
            <a:solidFill>
              <a:schemeClr val="accent1"/>
            </a:solidFill>
          </a:ln>
        </p:spPr>
        <p:txBody>
          <a:bodyPr>
            <a:normAutofit fontScale="85000" lnSpcReduction="20000"/>
          </a:bodyPr>
          <a:lstStyle/>
          <a:p>
            <a:r>
              <a:rPr lang="en-US" b="1" dirty="0"/>
              <a:t>Indexing is DBMS related concept and almost every database provides support.</a:t>
            </a:r>
          </a:p>
          <a:p>
            <a:r>
              <a:rPr lang="en-US" b="1" dirty="0"/>
              <a:t>Indexes supports efficient execution of queries in MongoDB.</a:t>
            </a:r>
          </a:p>
          <a:p>
            <a:r>
              <a:rPr lang="en-US" b="1" dirty="0"/>
              <a:t>Indexing concept is very helpful for find,update and delete queries.</a:t>
            </a:r>
          </a:p>
          <a:p>
            <a:r>
              <a:rPr lang="en-US" b="1" dirty="0"/>
              <a:t>The main objective of indexing is to improve performance.</a:t>
            </a:r>
          </a:p>
          <a:p>
            <a:endParaRPr lang="en-US" b="1" dirty="0"/>
          </a:p>
          <a:p>
            <a:r>
              <a:rPr lang="en-US" b="1" dirty="0"/>
              <a:t>Without indexes, server will scan all documents present in the collection to find matched documents. This is called Collection Scan(COLLSCAN).</a:t>
            </a:r>
          </a:p>
          <a:p>
            <a:endParaRPr lang="en-US" b="1" dirty="0"/>
          </a:p>
          <a:p>
            <a:r>
              <a:rPr lang="en-US" b="1" dirty="0"/>
              <a:t>Whenever we are defining index, MongoDB Server will store values of indexed field in B-Tree Data structure in specified sorting order.</a:t>
            </a:r>
          </a:p>
          <a:p>
            <a:r>
              <a:rPr lang="en-US" b="1" dirty="0"/>
              <a:t>To find matched documents, we are not required to scan all documents,server can identify matched documents directly based Index Scan(IXSCAN).</a:t>
            </a:r>
          </a:p>
          <a:p>
            <a:r>
              <a:rPr lang="en-US" b="1" dirty="0"/>
              <a:t>As the number of documents to be scan, is reduces and hence performance will be improved.</a:t>
            </a:r>
          </a:p>
          <a:p>
            <a:endParaRPr lang="en-IN" b="1" dirty="0"/>
          </a:p>
        </p:txBody>
      </p:sp>
    </p:spTree>
    <p:extLst>
      <p:ext uri="{BB962C8B-B14F-4D97-AF65-F5344CB8AC3E}">
        <p14:creationId xmlns:p14="http://schemas.microsoft.com/office/powerpoint/2010/main" val="104688189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7C036-D41E-1C04-58DB-53946A4D0486}"/>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9F847C6E-9E33-54DE-0E55-C7C20DC20370}"/>
              </a:ext>
            </a:extLst>
          </p:cNvPr>
          <p:cNvPicPr>
            <a:picLocks noGrp="1" noChangeAspect="1"/>
          </p:cNvPicPr>
          <p:nvPr>
            <p:ph idx="1"/>
          </p:nvPr>
        </p:nvPicPr>
        <p:blipFill>
          <a:blip r:embed="rId2"/>
          <a:stretch>
            <a:fillRect/>
          </a:stretch>
        </p:blipFill>
        <p:spPr>
          <a:xfrm>
            <a:off x="685226" y="365125"/>
            <a:ext cx="9615770" cy="6161562"/>
          </a:xfrm>
          <a:ln w="28575">
            <a:solidFill>
              <a:schemeClr val="accent1"/>
            </a:solidFill>
          </a:ln>
        </p:spPr>
      </p:pic>
    </p:spTree>
    <p:extLst>
      <p:ext uri="{BB962C8B-B14F-4D97-AF65-F5344CB8AC3E}">
        <p14:creationId xmlns:p14="http://schemas.microsoft.com/office/powerpoint/2010/main" val="35752374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8FA96-BE85-7DB8-8553-0C3CA99D2B5A}"/>
              </a:ext>
            </a:extLst>
          </p:cNvPr>
          <p:cNvSpPr>
            <a:spLocks noGrp="1"/>
          </p:cNvSpPr>
          <p:nvPr>
            <p:ph type="title"/>
          </p:nvPr>
        </p:nvSpPr>
        <p:spPr/>
        <p:txBody>
          <a:bodyPr/>
          <a:lstStyle/>
          <a:p>
            <a:r>
              <a:rPr lang="en-US" dirty="0"/>
              <a:t>General Rules for MongoDB Schema Design:</a:t>
            </a:r>
            <a:br>
              <a:rPr lang="en-US" dirty="0"/>
            </a:br>
            <a:endParaRPr lang="en-IN" dirty="0"/>
          </a:p>
        </p:txBody>
      </p:sp>
      <p:sp>
        <p:nvSpPr>
          <p:cNvPr id="3" name="Content Placeholder 2">
            <a:extLst>
              <a:ext uri="{FF2B5EF4-FFF2-40B4-BE49-F238E27FC236}">
                <a16:creationId xmlns:a16="http://schemas.microsoft.com/office/drawing/2014/main" id="{F13D29EA-17D8-17A8-EC3B-DFE320E2F1C5}"/>
              </a:ext>
            </a:extLst>
          </p:cNvPr>
          <p:cNvSpPr>
            <a:spLocks noGrp="1"/>
          </p:cNvSpPr>
          <p:nvPr>
            <p:ph idx="1"/>
          </p:nvPr>
        </p:nvSpPr>
        <p:spPr>
          <a:ln>
            <a:solidFill>
              <a:schemeClr val="accent1"/>
            </a:solidFill>
          </a:ln>
        </p:spPr>
        <p:txBody>
          <a:bodyPr>
            <a:normAutofit fontScale="85000" lnSpcReduction="10000"/>
          </a:bodyPr>
          <a:lstStyle/>
          <a:p>
            <a:pPr>
              <a:buFont typeface="Arial" panose="020B0604020202020204" pitchFamily="34" charset="0"/>
              <a:buChar char="•"/>
            </a:pPr>
            <a:r>
              <a:rPr lang="en-US" b="1" dirty="0"/>
              <a:t>Rule 1</a:t>
            </a:r>
            <a:r>
              <a:rPr lang="en-US" dirty="0"/>
              <a:t>: Favor embedding unless there is a compelling reason not to.</a:t>
            </a:r>
          </a:p>
          <a:p>
            <a:pPr>
              <a:buFont typeface="Arial" panose="020B0604020202020204" pitchFamily="34" charset="0"/>
              <a:buChar char="•"/>
            </a:pPr>
            <a:r>
              <a:rPr lang="en-US" b="1" dirty="0"/>
              <a:t>Rule 2</a:t>
            </a:r>
            <a:r>
              <a:rPr lang="en-US" dirty="0"/>
              <a:t>: Needing to access an object on its own is a compelling reason not to embed it.</a:t>
            </a:r>
          </a:p>
          <a:p>
            <a:pPr>
              <a:buFont typeface="Arial" panose="020B0604020202020204" pitchFamily="34" charset="0"/>
              <a:buChar char="•"/>
            </a:pPr>
            <a:r>
              <a:rPr lang="en-US" b="1" dirty="0"/>
              <a:t>Rule 3</a:t>
            </a:r>
            <a:r>
              <a:rPr lang="en-US" dirty="0"/>
              <a:t>: Avoid joins and lookups if possible, but don't be afraid if they can provide a better schema design.</a:t>
            </a:r>
          </a:p>
          <a:p>
            <a:pPr>
              <a:buFont typeface="Arial" panose="020B0604020202020204" pitchFamily="34" charset="0"/>
              <a:buChar char="•"/>
            </a:pPr>
            <a:r>
              <a:rPr lang="en-US" b="1" dirty="0"/>
              <a:t>Rule 4</a:t>
            </a:r>
            <a:r>
              <a:rPr lang="en-US" dirty="0"/>
              <a:t>: Arrays should not grow without bound. If there are more than a couple of hundred documents on the </a:t>
            </a:r>
            <a:r>
              <a:rPr lang="en-US" i="1" dirty="0"/>
              <a:t>many</a:t>
            </a:r>
            <a:r>
              <a:rPr lang="en-US" dirty="0"/>
              <a:t> side, don't embed them; if there are more than a few thousand documents on the </a:t>
            </a:r>
            <a:r>
              <a:rPr lang="en-US" i="1" dirty="0"/>
              <a:t>many</a:t>
            </a:r>
            <a:r>
              <a:rPr lang="en-US" dirty="0"/>
              <a:t> side, don't use an array of ObjectID references. High-cardinality arrays are a compelling reason not to embed.</a:t>
            </a:r>
          </a:p>
          <a:p>
            <a:pPr>
              <a:buFont typeface="Arial" panose="020B0604020202020204" pitchFamily="34" charset="0"/>
              <a:buChar char="•"/>
            </a:pPr>
            <a:r>
              <a:rPr lang="en-US" b="1" dirty="0"/>
              <a:t>Rule 5</a:t>
            </a:r>
            <a:r>
              <a:rPr lang="en-US" dirty="0"/>
              <a:t>: As always, with MongoDB, how you model your data depends </a:t>
            </a:r>
            <a:r>
              <a:rPr lang="en-US" b="1" dirty="0"/>
              <a:t>entirely</a:t>
            </a:r>
            <a:r>
              <a:rPr lang="en-US" dirty="0"/>
              <a:t> on your particular application's data access patterns. You want to structure your data to match the ways that your application queries and updates it.</a:t>
            </a:r>
          </a:p>
          <a:p>
            <a:endParaRPr lang="en-IN" dirty="0"/>
          </a:p>
        </p:txBody>
      </p:sp>
    </p:spTree>
    <p:extLst>
      <p:ext uri="{BB962C8B-B14F-4D97-AF65-F5344CB8AC3E}">
        <p14:creationId xmlns:p14="http://schemas.microsoft.com/office/powerpoint/2010/main" val="127260905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CB707-4DF0-55A1-2A0D-A4E0BB9FB2E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5138027-FDBF-14F0-2FDB-6AC7701FF09D}"/>
              </a:ext>
            </a:extLst>
          </p:cNvPr>
          <p:cNvSpPr>
            <a:spLocks noGrp="1"/>
          </p:cNvSpPr>
          <p:nvPr>
            <p:ph idx="1"/>
          </p:nvPr>
        </p:nvSpPr>
        <p:spPr/>
        <p:txBody>
          <a:bodyPr/>
          <a:lstStyle/>
          <a:p>
            <a:r>
              <a:rPr lang="en-IN" dirty="0"/>
              <a:t>https://www.mongodb.com/developer/products/mongodb/mongodb-schema-design-best-practices/</a:t>
            </a:r>
          </a:p>
        </p:txBody>
      </p:sp>
    </p:spTree>
    <p:extLst>
      <p:ext uri="{BB962C8B-B14F-4D97-AF65-F5344CB8AC3E}">
        <p14:creationId xmlns:p14="http://schemas.microsoft.com/office/powerpoint/2010/main" val="930273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8E57E-DAB2-D440-1874-1FAE574E9602}"/>
              </a:ext>
            </a:extLst>
          </p:cNvPr>
          <p:cNvSpPr>
            <a:spLocks noGrp="1"/>
          </p:cNvSpPr>
          <p:nvPr>
            <p:ph type="title"/>
          </p:nvPr>
        </p:nvSpPr>
        <p:spPr/>
        <p:txBody>
          <a:bodyPr/>
          <a:lstStyle/>
          <a:p>
            <a:r>
              <a:rPr lang="en-IN" b="1" dirty="0"/>
              <a:t>Using Third Party Modules</a:t>
            </a:r>
            <a:br>
              <a:rPr lang="en-IN" b="1" dirty="0"/>
            </a:br>
            <a:endParaRPr lang="en-IN" dirty="0"/>
          </a:p>
        </p:txBody>
      </p:sp>
      <p:sp>
        <p:nvSpPr>
          <p:cNvPr id="3" name="Content Placeholder 2">
            <a:extLst>
              <a:ext uri="{FF2B5EF4-FFF2-40B4-BE49-F238E27FC236}">
                <a16:creationId xmlns:a16="http://schemas.microsoft.com/office/drawing/2014/main" id="{366FB742-AB03-26E1-156F-6B7E596F9B5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301B312-FA52-6B97-2D5F-7AB09A7CC569}"/>
              </a:ext>
            </a:extLst>
          </p:cNvPr>
          <p:cNvPicPr>
            <a:picLocks noChangeAspect="1"/>
          </p:cNvPicPr>
          <p:nvPr/>
        </p:nvPicPr>
        <p:blipFill>
          <a:blip r:embed="rId2"/>
          <a:stretch>
            <a:fillRect/>
          </a:stretch>
        </p:blipFill>
        <p:spPr>
          <a:xfrm>
            <a:off x="838200" y="1322632"/>
            <a:ext cx="10395857" cy="5068837"/>
          </a:xfrm>
          <a:prstGeom prst="rect">
            <a:avLst/>
          </a:prstGeom>
          <a:ln>
            <a:solidFill>
              <a:srgbClr val="00B0F0"/>
            </a:solidFill>
          </a:ln>
        </p:spPr>
      </p:pic>
    </p:spTree>
    <p:extLst>
      <p:ext uri="{BB962C8B-B14F-4D97-AF65-F5344CB8AC3E}">
        <p14:creationId xmlns:p14="http://schemas.microsoft.com/office/powerpoint/2010/main" val="2804803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A5E86-BA8F-B878-C458-6244B601039F}"/>
              </a:ext>
            </a:extLst>
          </p:cNvPr>
          <p:cNvSpPr>
            <a:spLocks noGrp="1"/>
          </p:cNvSpPr>
          <p:nvPr>
            <p:ph type="title"/>
          </p:nvPr>
        </p:nvSpPr>
        <p:spPr/>
        <p:txBody>
          <a:bodyPr/>
          <a:lstStyle/>
          <a:p>
            <a:pPr algn="ctr"/>
            <a:r>
              <a:rPr lang="en-IN" dirty="0"/>
              <a:t>UNIT-IV</a:t>
            </a:r>
          </a:p>
        </p:txBody>
      </p:sp>
      <p:sp>
        <p:nvSpPr>
          <p:cNvPr id="3" name="Content Placeholder 2">
            <a:extLst>
              <a:ext uri="{FF2B5EF4-FFF2-40B4-BE49-F238E27FC236}">
                <a16:creationId xmlns:a16="http://schemas.microsoft.com/office/drawing/2014/main" id="{12B02415-C93A-817B-2D45-843F2334C258}"/>
              </a:ext>
            </a:extLst>
          </p:cNvPr>
          <p:cNvSpPr>
            <a:spLocks noGrp="1"/>
          </p:cNvSpPr>
          <p:nvPr>
            <p:ph idx="1"/>
          </p:nvPr>
        </p:nvSpPr>
        <p:spPr>
          <a:xfrm>
            <a:off x="838200" y="1825624"/>
            <a:ext cx="10515600" cy="3838057"/>
          </a:xfrm>
          <a:ln>
            <a:solidFill>
              <a:srgbClr val="00B0F0"/>
            </a:solidFill>
          </a:ln>
        </p:spPr>
        <p:txBody>
          <a:bodyPr>
            <a:normAutofit lnSpcReduction="10000"/>
          </a:bodyPr>
          <a:lstStyle/>
          <a:p>
            <a:pPr algn="just">
              <a:lnSpc>
                <a:spcPct val="107000"/>
              </a:lnSpc>
              <a:spcAft>
                <a:spcPts val="800"/>
              </a:spcAft>
            </a:pPr>
            <a:r>
              <a:rPr lang="en-IN"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Node JS Modules:</a:t>
            </a:r>
            <a:r>
              <a:rPr lang="en-IN"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Functions, Buffer, Module, Modules Types, Core Module, Local Modules and Modules Exports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Node Package Manager:</a:t>
            </a:r>
            <a:r>
              <a:rPr lang="en-IN"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What is NPM? Installing Packages Locally, installing package globally, adding dependency in package Json and Updating packages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Creating Web Server:</a:t>
            </a:r>
            <a:r>
              <a:rPr lang="en-IN"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Creating Web Server, Sending Requests and Handling HTTP requests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2718738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3E101-818C-6602-C2A1-D6667AA58184}"/>
              </a:ext>
            </a:extLst>
          </p:cNvPr>
          <p:cNvSpPr>
            <a:spLocks noGrp="1"/>
          </p:cNvSpPr>
          <p:nvPr>
            <p:ph type="title"/>
          </p:nvPr>
        </p:nvSpPr>
        <p:spPr/>
        <p:txBody>
          <a:bodyPr/>
          <a:lstStyle/>
          <a:p>
            <a:r>
              <a:rPr lang="en-IN" dirty="0"/>
              <a:t>Contd.,</a:t>
            </a:r>
          </a:p>
        </p:txBody>
      </p:sp>
      <p:sp>
        <p:nvSpPr>
          <p:cNvPr id="3" name="Content Placeholder 2">
            <a:extLst>
              <a:ext uri="{FF2B5EF4-FFF2-40B4-BE49-F238E27FC236}">
                <a16:creationId xmlns:a16="http://schemas.microsoft.com/office/drawing/2014/main" id="{174EFA1E-0569-B3C7-35C1-7CF114ACEE7C}"/>
              </a:ext>
            </a:extLst>
          </p:cNvPr>
          <p:cNvSpPr>
            <a:spLocks noGrp="1"/>
          </p:cNvSpPr>
          <p:nvPr>
            <p:ph idx="1"/>
          </p:nvPr>
        </p:nvSpPr>
        <p:spPr>
          <a:ln>
            <a:solidFill>
              <a:srgbClr val="00B0F0"/>
            </a:solidFill>
          </a:ln>
        </p:spPr>
        <p:txBody>
          <a:bodyPr/>
          <a:lstStyle/>
          <a:p>
            <a:r>
              <a:rPr lang="en-US" dirty="0"/>
              <a:t>NPM is a package manager for the Node.JS framework, meaning ,</a:t>
            </a:r>
            <a:r>
              <a:rPr lang="en-US" b="1" dirty="0"/>
              <a:t> a programmer can download third party modules so that He / She can use those modules in the project. These modules are built by the programming community.</a:t>
            </a:r>
          </a:p>
          <a:p>
            <a:r>
              <a:rPr lang="en-US" i="1" dirty="0"/>
              <a:t>express</a:t>
            </a:r>
            <a:r>
              <a:rPr lang="en-US" dirty="0"/>
              <a:t> — makes the process of writing web apps easier</a:t>
            </a:r>
            <a:br>
              <a:rPr lang="en-US" dirty="0"/>
            </a:br>
            <a:r>
              <a:rPr lang="en-US" i="1" dirty="0" err="1"/>
              <a:t>morgan</a:t>
            </a:r>
            <a:r>
              <a:rPr lang="en-US" i="1" dirty="0"/>
              <a:t> — </a:t>
            </a:r>
            <a:r>
              <a:rPr lang="en-US" dirty="0"/>
              <a:t>logs HTTP requests, and gives the developer concise insight on how his app is being used</a:t>
            </a:r>
            <a:endParaRPr lang="en-IN" dirty="0"/>
          </a:p>
        </p:txBody>
      </p:sp>
    </p:spTree>
    <p:extLst>
      <p:ext uri="{BB962C8B-B14F-4D97-AF65-F5344CB8AC3E}">
        <p14:creationId xmlns:p14="http://schemas.microsoft.com/office/powerpoint/2010/main" val="18846563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0C42E-D247-111E-57F5-3659F4D3A08D}"/>
              </a:ext>
            </a:extLst>
          </p:cNvPr>
          <p:cNvSpPr>
            <a:spLocks noGrp="1"/>
          </p:cNvSpPr>
          <p:nvPr>
            <p:ph type="title"/>
          </p:nvPr>
        </p:nvSpPr>
        <p:spPr/>
        <p:txBody>
          <a:bodyPr/>
          <a:lstStyle/>
          <a:p>
            <a:r>
              <a:rPr lang="en-IN" b="1" dirty="0"/>
              <a:t>Using local modules</a:t>
            </a:r>
            <a:br>
              <a:rPr lang="en-IN" b="1" dirty="0"/>
            </a:br>
            <a:endParaRPr lang="en-IN" dirty="0"/>
          </a:p>
        </p:txBody>
      </p:sp>
      <p:sp>
        <p:nvSpPr>
          <p:cNvPr id="3" name="Content Placeholder 2">
            <a:extLst>
              <a:ext uri="{FF2B5EF4-FFF2-40B4-BE49-F238E27FC236}">
                <a16:creationId xmlns:a16="http://schemas.microsoft.com/office/drawing/2014/main" id="{002F5043-73DD-77F7-323A-2480DE8C3733}"/>
              </a:ext>
            </a:extLst>
          </p:cNvPr>
          <p:cNvSpPr>
            <a:spLocks noGrp="1"/>
          </p:cNvSpPr>
          <p:nvPr>
            <p:ph idx="1"/>
          </p:nvPr>
        </p:nvSpPr>
        <p:spPr>
          <a:ln w="19050">
            <a:solidFill>
              <a:schemeClr val="tx1"/>
            </a:solidFill>
          </a:ln>
        </p:spPr>
        <p:txBody>
          <a:bodyPr/>
          <a:lstStyle/>
          <a:p>
            <a:r>
              <a:rPr lang="en-US" dirty="0"/>
              <a:t>To use your own modules(</a:t>
            </a:r>
            <a:r>
              <a:rPr lang="en-US" b="1" dirty="0"/>
              <a:t>local modules</a:t>
            </a:r>
            <a:r>
              <a:rPr lang="en-US" dirty="0"/>
              <a:t>) , you have to ‘</a:t>
            </a:r>
            <a:r>
              <a:rPr lang="en-US" i="1" dirty="0"/>
              <a:t>export</a:t>
            </a:r>
            <a:r>
              <a:rPr lang="en-US" dirty="0"/>
              <a:t>’ it first. You can export </a:t>
            </a:r>
            <a:r>
              <a:rPr lang="en-US" b="1" dirty="0"/>
              <a:t>strings, functions , variables</a:t>
            </a:r>
            <a:r>
              <a:rPr lang="en-US" dirty="0"/>
              <a:t> etc.</a:t>
            </a:r>
          </a:p>
          <a:p>
            <a:r>
              <a:rPr lang="en-IN" dirty="0"/>
              <a:t>Syntax is as follows:</a:t>
            </a:r>
          </a:p>
        </p:txBody>
      </p:sp>
      <p:pic>
        <p:nvPicPr>
          <p:cNvPr id="5" name="Picture 4">
            <a:extLst>
              <a:ext uri="{FF2B5EF4-FFF2-40B4-BE49-F238E27FC236}">
                <a16:creationId xmlns:a16="http://schemas.microsoft.com/office/drawing/2014/main" id="{F50F41F4-B2DB-5CD3-B1AA-5BF2B3AD63C4}"/>
              </a:ext>
            </a:extLst>
          </p:cNvPr>
          <p:cNvPicPr>
            <a:picLocks noChangeAspect="1"/>
          </p:cNvPicPr>
          <p:nvPr/>
        </p:nvPicPr>
        <p:blipFill>
          <a:blip r:embed="rId2"/>
          <a:stretch>
            <a:fillRect/>
          </a:stretch>
        </p:blipFill>
        <p:spPr>
          <a:xfrm>
            <a:off x="1842713" y="3511545"/>
            <a:ext cx="8791233" cy="864512"/>
          </a:xfrm>
          <a:prstGeom prst="rect">
            <a:avLst/>
          </a:prstGeom>
        </p:spPr>
      </p:pic>
    </p:spTree>
    <p:extLst>
      <p:ext uri="{BB962C8B-B14F-4D97-AF65-F5344CB8AC3E}">
        <p14:creationId xmlns:p14="http://schemas.microsoft.com/office/powerpoint/2010/main" val="8523288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25046-2817-11F2-55AF-99BCA47F42B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A2D3292-AEA0-69A4-BFCA-4D04ACCFF786}"/>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82A028DA-E971-6C40-2116-39716E6F0908}"/>
              </a:ext>
            </a:extLst>
          </p:cNvPr>
          <p:cNvPicPr>
            <a:picLocks noChangeAspect="1"/>
          </p:cNvPicPr>
          <p:nvPr/>
        </p:nvPicPr>
        <p:blipFill>
          <a:blip r:embed="rId2"/>
          <a:stretch>
            <a:fillRect/>
          </a:stretch>
        </p:blipFill>
        <p:spPr>
          <a:xfrm>
            <a:off x="838200" y="219885"/>
            <a:ext cx="11031050" cy="6418230"/>
          </a:xfrm>
          <a:prstGeom prst="rect">
            <a:avLst/>
          </a:prstGeom>
          <a:ln>
            <a:solidFill>
              <a:srgbClr val="00B0F0"/>
            </a:solidFill>
          </a:ln>
        </p:spPr>
      </p:pic>
    </p:spTree>
    <p:extLst>
      <p:ext uri="{BB962C8B-B14F-4D97-AF65-F5344CB8AC3E}">
        <p14:creationId xmlns:p14="http://schemas.microsoft.com/office/powerpoint/2010/main" val="3934161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DFA10-4635-FA0F-71E1-14F6425EB5A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8F6E6F8-65DB-9C88-6E78-86B7677CA4C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8548A85-C972-48A0-27B2-E2931C2DFF03}"/>
              </a:ext>
            </a:extLst>
          </p:cNvPr>
          <p:cNvPicPr>
            <a:picLocks noChangeAspect="1"/>
          </p:cNvPicPr>
          <p:nvPr/>
        </p:nvPicPr>
        <p:blipFill>
          <a:blip r:embed="rId2"/>
          <a:stretch>
            <a:fillRect/>
          </a:stretch>
        </p:blipFill>
        <p:spPr>
          <a:xfrm>
            <a:off x="641638" y="341797"/>
            <a:ext cx="10712162" cy="6397923"/>
          </a:xfrm>
          <a:prstGeom prst="rect">
            <a:avLst/>
          </a:prstGeom>
          <a:ln w="28575">
            <a:solidFill>
              <a:srgbClr val="00B0F0"/>
            </a:solidFill>
          </a:ln>
        </p:spPr>
      </p:pic>
    </p:spTree>
    <p:extLst>
      <p:ext uri="{BB962C8B-B14F-4D97-AF65-F5344CB8AC3E}">
        <p14:creationId xmlns:p14="http://schemas.microsoft.com/office/powerpoint/2010/main" val="35506962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CA159-7E09-B1CC-DB15-77DE0464C338}"/>
              </a:ext>
            </a:extLst>
          </p:cNvPr>
          <p:cNvSpPr>
            <a:spLocks noGrp="1"/>
          </p:cNvSpPr>
          <p:nvPr>
            <p:ph type="title"/>
          </p:nvPr>
        </p:nvSpPr>
        <p:spPr>
          <a:ln>
            <a:solidFill>
              <a:srgbClr val="00B0F0"/>
            </a:solidFill>
          </a:ln>
        </p:spPr>
        <p:txBody>
          <a:bodyPr/>
          <a:lstStyle/>
          <a:p>
            <a:endParaRPr lang="en-IN" dirty="0"/>
          </a:p>
        </p:txBody>
      </p:sp>
      <p:sp>
        <p:nvSpPr>
          <p:cNvPr id="3" name="Content Placeholder 2">
            <a:extLst>
              <a:ext uri="{FF2B5EF4-FFF2-40B4-BE49-F238E27FC236}">
                <a16:creationId xmlns:a16="http://schemas.microsoft.com/office/drawing/2014/main" id="{C9BFAFEC-17E2-3457-03B9-7031BE908D5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C38DA93-7766-121D-5227-7313F622D126}"/>
              </a:ext>
            </a:extLst>
          </p:cNvPr>
          <p:cNvPicPr>
            <a:picLocks noChangeAspect="1"/>
          </p:cNvPicPr>
          <p:nvPr/>
        </p:nvPicPr>
        <p:blipFill>
          <a:blip r:embed="rId2"/>
          <a:stretch>
            <a:fillRect/>
          </a:stretch>
        </p:blipFill>
        <p:spPr>
          <a:xfrm>
            <a:off x="838201" y="365125"/>
            <a:ext cx="7242110" cy="3063875"/>
          </a:xfrm>
          <a:prstGeom prst="rect">
            <a:avLst/>
          </a:prstGeom>
          <a:ln w="12700">
            <a:solidFill>
              <a:schemeClr val="tx1"/>
            </a:solidFill>
          </a:ln>
        </p:spPr>
      </p:pic>
      <p:pic>
        <p:nvPicPr>
          <p:cNvPr id="7" name="Picture 6">
            <a:extLst>
              <a:ext uri="{FF2B5EF4-FFF2-40B4-BE49-F238E27FC236}">
                <a16:creationId xmlns:a16="http://schemas.microsoft.com/office/drawing/2014/main" id="{95CAF676-3642-5C72-6FEA-DD9C86ADECF1}"/>
              </a:ext>
            </a:extLst>
          </p:cNvPr>
          <p:cNvPicPr>
            <a:picLocks noChangeAspect="1"/>
          </p:cNvPicPr>
          <p:nvPr/>
        </p:nvPicPr>
        <p:blipFill>
          <a:blip r:embed="rId3"/>
          <a:stretch>
            <a:fillRect/>
          </a:stretch>
        </p:blipFill>
        <p:spPr>
          <a:xfrm>
            <a:off x="649254" y="3957649"/>
            <a:ext cx="7944241" cy="1690665"/>
          </a:xfrm>
          <a:prstGeom prst="rect">
            <a:avLst/>
          </a:prstGeom>
          <a:ln w="28575">
            <a:solidFill>
              <a:schemeClr val="tx1"/>
            </a:solidFill>
          </a:ln>
        </p:spPr>
      </p:pic>
      <p:sp>
        <p:nvSpPr>
          <p:cNvPr id="9" name="TextBox 8">
            <a:extLst>
              <a:ext uri="{FF2B5EF4-FFF2-40B4-BE49-F238E27FC236}">
                <a16:creationId xmlns:a16="http://schemas.microsoft.com/office/drawing/2014/main" id="{3EAF4CAE-508A-A7F4-6ECA-98A31782A9AC}"/>
              </a:ext>
            </a:extLst>
          </p:cNvPr>
          <p:cNvSpPr txBox="1"/>
          <p:nvPr/>
        </p:nvSpPr>
        <p:spPr>
          <a:xfrm>
            <a:off x="762779" y="52765"/>
            <a:ext cx="6097554" cy="523220"/>
          </a:xfrm>
          <a:prstGeom prst="rect">
            <a:avLst/>
          </a:prstGeom>
          <a:noFill/>
        </p:spPr>
        <p:txBody>
          <a:bodyPr wrap="square">
            <a:spAutoFit/>
          </a:bodyPr>
          <a:lstStyle/>
          <a:p>
            <a:r>
              <a:rPr lang="en-IN" sz="2800" b="1" dirty="0"/>
              <a:t>Circle.js</a:t>
            </a:r>
          </a:p>
        </p:txBody>
      </p:sp>
      <p:sp>
        <p:nvSpPr>
          <p:cNvPr id="11" name="TextBox 10">
            <a:extLst>
              <a:ext uri="{FF2B5EF4-FFF2-40B4-BE49-F238E27FC236}">
                <a16:creationId xmlns:a16="http://schemas.microsoft.com/office/drawing/2014/main" id="{C1EA5B15-8435-5A67-0DC2-AF67E4D67E67}"/>
              </a:ext>
            </a:extLst>
          </p:cNvPr>
          <p:cNvSpPr txBox="1"/>
          <p:nvPr/>
        </p:nvSpPr>
        <p:spPr>
          <a:xfrm>
            <a:off x="838199" y="3468387"/>
            <a:ext cx="6097554" cy="523220"/>
          </a:xfrm>
          <a:prstGeom prst="rect">
            <a:avLst/>
          </a:prstGeom>
          <a:noFill/>
        </p:spPr>
        <p:txBody>
          <a:bodyPr wrap="square">
            <a:spAutoFit/>
          </a:bodyPr>
          <a:lstStyle/>
          <a:p>
            <a:r>
              <a:rPr lang="en-IN" sz="2800" b="1" dirty="0"/>
              <a:t>app.js</a:t>
            </a:r>
          </a:p>
        </p:txBody>
      </p:sp>
    </p:spTree>
    <p:extLst>
      <p:ext uri="{BB962C8B-B14F-4D97-AF65-F5344CB8AC3E}">
        <p14:creationId xmlns:p14="http://schemas.microsoft.com/office/powerpoint/2010/main" val="159085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389DA-3B3B-8D06-C209-612204CE676F}"/>
              </a:ext>
            </a:extLst>
          </p:cNvPr>
          <p:cNvSpPr>
            <a:spLocks noGrp="1"/>
          </p:cNvSpPr>
          <p:nvPr>
            <p:ph type="title"/>
          </p:nvPr>
        </p:nvSpPr>
        <p:spPr/>
        <p:txBody>
          <a:bodyPr>
            <a:normAutofit fontScale="90000"/>
          </a:bodyPr>
          <a:lstStyle/>
          <a:p>
            <a:br>
              <a:rPr lang="en-US" b="1" dirty="0"/>
            </a:br>
            <a:br>
              <a:rPr lang="en-US" b="1" dirty="0"/>
            </a:br>
            <a:r>
              <a:rPr lang="en-US" b="1" dirty="0"/>
              <a:t>Exports object</a:t>
            </a:r>
            <a:br>
              <a:rPr lang="en-US" b="1" dirty="0"/>
            </a:br>
            <a:br>
              <a:rPr lang="en-US" i="1" dirty="0"/>
            </a:br>
            <a:br>
              <a:rPr lang="en-US" dirty="0"/>
            </a:br>
            <a:endParaRPr lang="en-IN" dirty="0"/>
          </a:p>
        </p:txBody>
      </p:sp>
      <p:sp>
        <p:nvSpPr>
          <p:cNvPr id="3" name="Content Placeholder 2">
            <a:extLst>
              <a:ext uri="{FF2B5EF4-FFF2-40B4-BE49-F238E27FC236}">
                <a16:creationId xmlns:a16="http://schemas.microsoft.com/office/drawing/2014/main" id="{5DC55655-5610-F081-1A61-2DD4C3B1A62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EB8C242-02CB-CF58-9B71-D6FB6B512DD5}"/>
              </a:ext>
            </a:extLst>
          </p:cNvPr>
          <p:cNvPicPr>
            <a:picLocks noChangeAspect="1"/>
          </p:cNvPicPr>
          <p:nvPr/>
        </p:nvPicPr>
        <p:blipFill>
          <a:blip r:embed="rId2"/>
          <a:stretch>
            <a:fillRect/>
          </a:stretch>
        </p:blipFill>
        <p:spPr>
          <a:xfrm>
            <a:off x="534323" y="1805502"/>
            <a:ext cx="10819477" cy="5052498"/>
          </a:xfrm>
          <a:prstGeom prst="rect">
            <a:avLst/>
          </a:prstGeom>
          <a:ln w="28575">
            <a:solidFill>
              <a:schemeClr val="tx1"/>
            </a:solidFill>
          </a:ln>
        </p:spPr>
      </p:pic>
      <p:sp>
        <p:nvSpPr>
          <p:cNvPr id="7" name="TextBox 6">
            <a:extLst>
              <a:ext uri="{FF2B5EF4-FFF2-40B4-BE49-F238E27FC236}">
                <a16:creationId xmlns:a16="http://schemas.microsoft.com/office/drawing/2014/main" id="{1A3F0BD7-E867-B6C7-6CE8-366CB862ADEC}"/>
              </a:ext>
            </a:extLst>
          </p:cNvPr>
          <p:cNvSpPr txBox="1"/>
          <p:nvPr/>
        </p:nvSpPr>
        <p:spPr>
          <a:xfrm>
            <a:off x="968051" y="1194096"/>
            <a:ext cx="8614488" cy="523220"/>
          </a:xfrm>
          <a:prstGeom prst="rect">
            <a:avLst/>
          </a:prstGeom>
          <a:noFill/>
        </p:spPr>
        <p:txBody>
          <a:bodyPr wrap="square">
            <a:spAutoFit/>
          </a:bodyPr>
          <a:lstStyle/>
          <a:p>
            <a:r>
              <a:rPr lang="en-US" sz="2800" b="1" i="1" dirty="0"/>
              <a:t>exports </a:t>
            </a:r>
            <a:r>
              <a:rPr lang="en-US" sz="2800" dirty="0"/>
              <a:t>is an </a:t>
            </a:r>
            <a:r>
              <a:rPr lang="en-US" sz="2800" b="1" i="1" dirty="0"/>
              <a:t>object. </a:t>
            </a:r>
            <a:r>
              <a:rPr lang="en-US" sz="2800" dirty="0"/>
              <a:t>Thus , you can add properties to it.</a:t>
            </a:r>
            <a:endParaRPr lang="en-IN" sz="2800" dirty="0"/>
          </a:p>
        </p:txBody>
      </p:sp>
      <p:sp>
        <p:nvSpPr>
          <p:cNvPr id="8" name="TextBox 7">
            <a:extLst>
              <a:ext uri="{FF2B5EF4-FFF2-40B4-BE49-F238E27FC236}">
                <a16:creationId xmlns:a16="http://schemas.microsoft.com/office/drawing/2014/main" id="{227264D4-9D99-A12E-FA3B-68B3AF026139}"/>
              </a:ext>
            </a:extLst>
          </p:cNvPr>
          <p:cNvSpPr txBox="1"/>
          <p:nvPr/>
        </p:nvSpPr>
        <p:spPr>
          <a:xfrm>
            <a:off x="9245080" y="1086152"/>
            <a:ext cx="2464837" cy="369332"/>
          </a:xfrm>
          <a:prstGeom prst="rect">
            <a:avLst/>
          </a:prstGeom>
          <a:solidFill>
            <a:schemeClr val="accent2"/>
          </a:solidFill>
        </p:spPr>
        <p:txBody>
          <a:bodyPr wrap="square" rtlCol="0">
            <a:spAutoFit/>
          </a:bodyPr>
          <a:lstStyle/>
          <a:p>
            <a:r>
              <a:rPr lang="en-IN" b="1" i="1" dirty="0"/>
              <a:t>message.js</a:t>
            </a:r>
            <a:endParaRPr lang="en-IN" b="1" dirty="0"/>
          </a:p>
        </p:txBody>
      </p:sp>
    </p:spTree>
    <p:extLst>
      <p:ext uri="{BB962C8B-B14F-4D97-AF65-F5344CB8AC3E}">
        <p14:creationId xmlns:p14="http://schemas.microsoft.com/office/powerpoint/2010/main" val="2227537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CC241-CD1D-1F7C-EF61-1883D5B1D38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7A19244-EA0B-AB97-9CBC-8D326067980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51E00E6-2B94-D8BC-C144-E40869C9B282}"/>
              </a:ext>
            </a:extLst>
          </p:cNvPr>
          <p:cNvPicPr>
            <a:picLocks noChangeAspect="1"/>
          </p:cNvPicPr>
          <p:nvPr/>
        </p:nvPicPr>
        <p:blipFill>
          <a:blip r:embed="rId2"/>
          <a:stretch>
            <a:fillRect/>
          </a:stretch>
        </p:blipFill>
        <p:spPr>
          <a:xfrm>
            <a:off x="552830" y="681036"/>
            <a:ext cx="11101106" cy="4133559"/>
          </a:xfrm>
          <a:prstGeom prst="rect">
            <a:avLst/>
          </a:prstGeom>
          <a:ln>
            <a:solidFill>
              <a:srgbClr val="00B0F0"/>
            </a:solidFill>
          </a:ln>
        </p:spPr>
      </p:pic>
    </p:spTree>
    <p:extLst>
      <p:ext uri="{BB962C8B-B14F-4D97-AF65-F5344CB8AC3E}">
        <p14:creationId xmlns:p14="http://schemas.microsoft.com/office/powerpoint/2010/main" val="24668997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2B74F-B37A-4FE5-34B1-142F5B98CC9D}"/>
              </a:ext>
            </a:extLst>
          </p:cNvPr>
          <p:cNvSpPr>
            <a:spLocks noGrp="1"/>
          </p:cNvSpPr>
          <p:nvPr>
            <p:ph type="title"/>
          </p:nvPr>
        </p:nvSpPr>
        <p:spPr/>
        <p:txBody>
          <a:bodyPr/>
          <a:lstStyle/>
          <a:p>
            <a:pPr algn="ctr"/>
            <a:r>
              <a:rPr lang="en-IN" b="1" dirty="0"/>
              <a:t>The Basics of NPM</a:t>
            </a:r>
            <a:br>
              <a:rPr lang="en-IN" b="1" dirty="0"/>
            </a:br>
            <a:endParaRPr lang="en-IN" dirty="0"/>
          </a:p>
        </p:txBody>
      </p:sp>
      <p:sp>
        <p:nvSpPr>
          <p:cNvPr id="3" name="Content Placeholder 2">
            <a:extLst>
              <a:ext uri="{FF2B5EF4-FFF2-40B4-BE49-F238E27FC236}">
                <a16:creationId xmlns:a16="http://schemas.microsoft.com/office/drawing/2014/main" id="{91FD06EA-ACE3-18A3-3BA0-DF6B47960D74}"/>
              </a:ext>
            </a:extLst>
          </p:cNvPr>
          <p:cNvSpPr>
            <a:spLocks noGrp="1"/>
          </p:cNvSpPr>
          <p:nvPr>
            <p:ph idx="1"/>
          </p:nvPr>
        </p:nvSpPr>
        <p:spPr/>
        <p:txBody>
          <a:bodyPr/>
          <a:lstStyle/>
          <a:p>
            <a:r>
              <a:rPr lang="en-US" dirty="0"/>
              <a:t>NPM is a package manager for the Node.JS framework, meaning ,</a:t>
            </a:r>
            <a:r>
              <a:rPr lang="en-US" b="1" dirty="0"/>
              <a:t> a programmer can download third party modules so that he can use those modules in his project. These modules are built by the programming community.</a:t>
            </a:r>
          </a:p>
          <a:p>
            <a:r>
              <a:rPr lang="en-US" b="1" dirty="0"/>
              <a:t>Common examples can be:</a:t>
            </a:r>
          </a:p>
          <a:p>
            <a:r>
              <a:rPr lang="en-US" i="1" dirty="0"/>
              <a:t>express</a:t>
            </a:r>
            <a:r>
              <a:rPr lang="en-US" dirty="0"/>
              <a:t> — makes the process of writing web apps easier</a:t>
            </a:r>
            <a:br>
              <a:rPr lang="en-US" dirty="0"/>
            </a:br>
            <a:r>
              <a:rPr lang="en-US" i="1" dirty="0" err="1"/>
              <a:t>morgan</a:t>
            </a:r>
            <a:r>
              <a:rPr lang="en-US" i="1" dirty="0"/>
              <a:t> — </a:t>
            </a:r>
            <a:r>
              <a:rPr lang="en-US" dirty="0"/>
              <a:t>logs HTTP requests, and gives the developer concise insight on how his app is being used</a:t>
            </a:r>
          </a:p>
          <a:p>
            <a:endParaRPr lang="en-IN" dirty="0"/>
          </a:p>
        </p:txBody>
      </p:sp>
    </p:spTree>
    <p:extLst>
      <p:ext uri="{BB962C8B-B14F-4D97-AF65-F5344CB8AC3E}">
        <p14:creationId xmlns:p14="http://schemas.microsoft.com/office/powerpoint/2010/main" val="4168377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1BBA-C932-0037-8F55-A59F60C990F8}"/>
              </a:ext>
            </a:extLst>
          </p:cNvPr>
          <p:cNvSpPr>
            <a:spLocks noGrp="1"/>
          </p:cNvSpPr>
          <p:nvPr>
            <p:ph type="title"/>
          </p:nvPr>
        </p:nvSpPr>
        <p:spPr/>
        <p:txBody>
          <a:bodyPr/>
          <a:lstStyle/>
          <a:p>
            <a:r>
              <a:rPr lang="en-IN" dirty="0"/>
              <a:t>How to install Node JS</a:t>
            </a:r>
          </a:p>
        </p:txBody>
      </p:sp>
      <p:sp>
        <p:nvSpPr>
          <p:cNvPr id="3" name="Content Placeholder 2">
            <a:extLst>
              <a:ext uri="{FF2B5EF4-FFF2-40B4-BE49-F238E27FC236}">
                <a16:creationId xmlns:a16="http://schemas.microsoft.com/office/drawing/2014/main" id="{FE1DBCA0-4422-015D-1FED-34B7F75C8A46}"/>
              </a:ext>
            </a:extLst>
          </p:cNvPr>
          <p:cNvSpPr>
            <a:spLocks noGrp="1"/>
          </p:cNvSpPr>
          <p:nvPr>
            <p:ph idx="1"/>
          </p:nvPr>
        </p:nvSpPr>
        <p:spPr>
          <a:ln w="38100">
            <a:solidFill>
              <a:schemeClr val="tx1"/>
            </a:solidFill>
          </a:ln>
        </p:spPr>
        <p:txBody>
          <a:bodyPr>
            <a:normAutofit fontScale="92500" lnSpcReduction="10000"/>
          </a:bodyPr>
          <a:lstStyle/>
          <a:p>
            <a:r>
              <a:rPr lang="en-IN" dirty="0"/>
              <a:t>Installing Node.js</a:t>
            </a:r>
          </a:p>
          <a:p>
            <a:r>
              <a:rPr lang="en-IN" dirty="0"/>
              <a:t>In Windows</a:t>
            </a:r>
          </a:p>
          <a:p>
            <a:endParaRPr lang="en-IN" dirty="0"/>
          </a:p>
          <a:p>
            <a:r>
              <a:rPr lang="en-IN" dirty="0"/>
              <a:t>    </a:t>
            </a:r>
            <a:r>
              <a:rPr lang="en-IN" dirty="0" err="1"/>
              <a:t>Goto</a:t>
            </a:r>
            <a:r>
              <a:rPr lang="en-IN" dirty="0"/>
              <a:t> Node.js download site @ https://nodejs.org/en/download/ ⇒</a:t>
            </a:r>
          </a:p>
          <a:p>
            <a:r>
              <a:rPr lang="en-IN" dirty="0"/>
              <a:t>    Choose "LTS" (Long-Term Support) ⇒</a:t>
            </a:r>
          </a:p>
          <a:p>
            <a:r>
              <a:rPr lang="en-IN" dirty="0"/>
              <a:t>    Download "Windows Binary (.zip)" and "64-bit" (e.g., "node-v12.16.1-win-x64.zip" - 18MB) ⇒</a:t>
            </a:r>
          </a:p>
          <a:p>
            <a:r>
              <a:rPr lang="en-IN" dirty="0"/>
              <a:t>    Unzip into a directory of your choice, denoted as "Node.js installed directory".</a:t>
            </a:r>
          </a:p>
          <a:p>
            <a:r>
              <a:rPr lang="en-IN" dirty="0"/>
              <a:t>    Add the "Node.js installed directory" to your PATH environment variable.</a:t>
            </a:r>
          </a:p>
        </p:txBody>
      </p:sp>
    </p:spTree>
    <p:extLst>
      <p:ext uri="{BB962C8B-B14F-4D97-AF65-F5344CB8AC3E}">
        <p14:creationId xmlns:p14="http://schemas.microsoft.com/office/powerpoint/2010/main" val="29638382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EA1C5-5694-08EA-DBB7-61E88370939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FA83BC2-630C-2429-92DE-C4EB8A3C1BD9}"/>
              </a:ext>
            </a:extLst>
          </p:cNvPr>
          <p:cNvSpPr>
            <a:spLocks noGrp="1"/>
          </p:cNvSpPr>
          <p:nvPr>
            <p:ph idx="1"/>
          </p:nvPr>
        </p:nvSpPr>
        <p:spPr>
          <a:xfrm>
            <a:off x="838199" y="1825625"/>
            <a:ext cx="11216951" cy="4351338"/>
          </a:xfrm>
        </p:spPr>
        <p:txBody>
          <a:bodyPr/>
          <a:lstStyle/>
          <a:p>
            <a:endParaRPr lang="en-IN"/>
          </a:p>
        </p:txBody>
      </p:sp>
      <p:pic>
        <p:nvPicPr>
          <p:cNvPr id="5" name="Picture 4">
            <a:extLst>
              <a:ext uri="{FF2B5EF4-FFF2-40B4-BE49-F238E27FC236}">
                <a16:creationId xmlns:a16="http://schemas.microsoft.com/office/drawing/2014/main" id="{AB7B02B2-E036-82C4-F444-F7C664DF44EF}"/>
              </a:ext>
            </a:extLst>
          </p:cNvPr>
          <p:cNvPicPr>
            <a:picLocks noChangeAspect="1"/>
          </p:cNvPicPr>
          <p:nvPr/>
        </p:nvPicPr>
        <p:blipFill>
          <a:blip r:embed="rId2"/>
          <a:stretch>
            <a:fillRect/>
          </a:stretch>
        </p:blipFill>
        <p:spPr>
          <a:xfrm>
            <a:off x="1134233" y="1825624"/>
            <a:ext cx="10219567" cy="4089983"/>
          </a:xfrm>
          <a:prstGeom prst="rect">
            <a:avLst/>
          </a:prstGeom>
          <a:ln w="19050">
            <a:solidFill>
              <a:schemeClr val="tx1"/>
            </a:solidFill>
          </a:ln>
        </p:spPr>
      </p:pic>
    </p:spTree>
    <p:extLst>
      <p:ext uri="{BB962C8B-B14F-4D97-AF65-F5344CB8AC3E}">
        <p14:creationId xmlns:p14="http://schemas.microsoft.com/office/powerpoint/2010/main" val="2414311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06F11-B700-F0F3-2DC5-21F024D18671}"/>
              </a:ext>
            </a:extLst>
          </p:cNvPr>
          <p:cNvSpPr>
            <a:spLocks noGrp="1"/>
          </p:cNvSpPr>
          <p:nvPr>
            <p:ph type="title"/>
          </p:nvPr>
        </p:nvSpPr>
        <p:spPr/>
        <p:txBody>
          <a:bodyPr/>
          <a:lstStyle/>
          <a:p>
            <a:pPr algn="ctr"/>
            <a:r>
              <a:rPr lang="en-US" b="1" dirty="0"/>
              <a:t>Key Features of Node.js</a:t>
            </a:r>
          </a:p>
        </p:txBody>
      </p:sp>
      <p:sp>
        <p:nvSpPr>
          <p:cNvPr id="3" name="Content Placeholder 2">
            <a:extLst>
              <a:ext uri="{FF2B5EF4-FFF2-40B4-BE49-F238E27FC236}">
                <a16:creationId xmlns:a16="http://schemas.microsoft.com/office/drawing/2014/main" id="{28389DA8-04F5-7C0C-88E3-7F718C9DAE04}"/>
              </a:ext>
            </a:extLst>
          </p:cNvPr>
          <p:cNvSpPr>
            <a:spLocks noGrp="1"/>
          </p:cNvSpPr>
          <p:nvPr>
            <p:ph idx="1"/>
          </p:nvPr>
        </p:nvSpPr>
        <p:spPr/>
        <p:txBody>
          <a:bodyPr/>
          <a:lstStyle/>
          <a:p>
            <a:pPr marL="514350" indent="-514350">
              <a:buAutoNum type="arabicPeriod"/>
            </a:pPr>
            <a:r>
              <a:rPr lang="en-IN" b="1" dirty="0"/>
              <a:t>Single-threaded</a:t>
            </a:r>
          </a:p>
          <a:p>
            <a:pPr marL="514350" indent="-514350">
              <a:buFont typeface="Arial" panose="020B0604020202020204" pitchFamily="34" charset="0"/>
              <a:buAutoNum type="arabicPeriod"/>
            </a:pPr>
            <a:r>
              <a:rPr lang="en-IN" b="1" dirty="0"/>
              <a:t>Asynchronous</a:t>
            </a:r>
          </a:p>
          <a:p>
            <a:pPr marL="514350" indent="-514350">
              <a:buFont typeface="Arial" panose="020B0604020202020204" pitchFamily="34" charset="0"/>
              <a:buAutoNum type="arabicPeriod"/>
            </a:pPr>
            <a:r>
              <a:rPr lang="en-IN" b="1" dirty="0"/>
              <a:t>Event-driven</a:t>
            </a:r>
          </a:p>
          <a:p>
            <a:pPr marL="514350" indent="-514350">
              <a:buAutoNum type="arabicPeriod"/>
            </a:pPr>
            <a:endParaRPr lang="en-IN" b="1" dirty="0"/>
          </a:p>
          <a:p>
            <a:endParaRPr lang="en-IN" dirty="0"/>
          </a:p>
        </p:txBody>
      </p:sp>
    </p:spTree>
    <p:extLst>
      <p:ext uri="{BB962C8B-B14F-4D97-AF65-F5344CB8AC3E}">
        <p14:creationId xmlns:p14="http://schemas.microsoft.com/office/powerpoint/2010/main" val="25922347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02984-3E80-8FCD-BA75-9BB062AAAFED}"/>
              </a:ext>
            </a:extLst>
          </p:cNvPr>
          <p:cNvSpPr>
            <a:spLocks noGrp="1"/>
          </p:cNvSpPr>
          <p:nvPr>
            <p:ph type="title"/>
          </p:nvPr>
        </p:nvSpPr>
        <p:spPr/>
        <p:txBody>
          <a:bodyPr/>
          <a:lstStyle/>
          <a:p>
            <a:r>
              <a:rPr lang="en-US" b="1" dirty="0"/>
              <a:t>Getting Started with Node.js</a:t>
            </a:r>
            <a:br>
              <a:rPr lang="en-US" b="1" dirty="0"/>
            </a:br>
            <a:endParaRPr lang="en-IN" dirty="0"/>
          </a:p>
        </p:txBody>
      </p:sp>
      <p:sp>
        <p:nvSpPr>
          <p:cNvPr id="3" name="Content Placeholder 2">
            <a:extLst>
              <a:ext uri="{FF2B5EF4-FFF2-40B4-BE49-F238E27FC236}">
                <a16:creationId xmlns:a16="http://schemas.microsoft.com/office/drawing/2014/main" id="{A7B7F4B5-8A99-15E9-D2C4-BAECC940780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CCDC193-95BA-B8A3-87A2-3020360CFF71}"/>
              </a:ext>
            </a:extLst>
          </p:cNvPr>
          <p:cNvPicPr>
            <a:picLocks noChangeAspect="1"/>
          </p:cNvPicPr>
          <p:nvPr/>
        </p:nvPicPr>
        <p:blipFill>
          <a:blip r:embed="rId2"/>
          <a:stretch>
            <a:fillRect/>
          </a:stretch>
        </p:blipFill>
        <p:spPr>
          <a:xfrm>
            <a:off x="390330" y="1027906"/>
            <a:ext cx="12031239" cy="5583359"/>
          </a:xfrm>
          <a:prstGeom prst="rect">
            <a:avLst/>
          </a:prstGeom>
        </p:spPr>
      </p:pic>
    </p:spTree>
    <p:extLst>
      <p:ext uri="{BB962C8B-B14F-4D97-AF65-F5344CB8AC3E}">
        <p14:creationId xmlns:p14="http://schemas.microsoft.com/office/powerpoint/2010/main" val="4227591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CADB8-D6BE-5791-44C7-3FF0F9952E0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B9F82EC-F0C8-E274-ADD8-C97B77D924F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528131D-F61F-D653-9002-ACA0C32B3DCB}"/>
              </a:ext>
            </a:extLst>
          </p:cNvPr>
          <p:cNvPicPr>
            <a:picLocks noChangeAspect="1"/>
          </p:cNvPicPr>
          <p:nvPr/>
        </p:nvPicPr>
        <p:blipFill>
          <a:blip r:embed="rId2"/>
          <a:stretch>
            <a:fillRect/>
          </a:stretch>
        </p:blipFill>
        <p:spPr>
          <a:xfrm>
            <a:off x="700063" y="794333"/>
            <a:ext cx="10791874" cy="4430810"/>
          </a:xfrm>
          <a:prstGeom prst="rect">
            <a:avLst/>
          </a:prstGeom>
          <a:ln w="38100">
            <a:solidFill>
              <a:srgbClr val="00B0F0"/>
            </a:solidFill>
          </a:ln>
        </p:spPr>
      </p:pic>
    </p:spTree>
    <p:extLst>
      <p:ext uri="{BB962C8B-B14F-4D97-AF65-F5344CB8AC3E}">
        <p14:creationId xmlns:p14="http://schemas.microsoft.com/office/powerpoint/2010/main" val="33798182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3B024-1AB4-7F34-5B31-7B59CCD5F077}"/>
              </a:ext>
            </a:extLst>
          </p:cNvPr>
          <p:cNvSpPr>
            <a:spLocks noGrp="1"/>
          </p:cNvSpPr>
          <p:nvPr>
            <p:ph type="title"/>
          </p:nvPr>
        </p:nvSpPr>
        <p:spPr>
          <a:xfrm>
            <a:off x="599360" y="18255"/>
            <a:ext cx="10515600" cy="1325563"/>
          </a:xfrm>
        </p:spPr>
        <p:txBody>
          <a:bodyPr/>
          <a:lstStyle/>
          <a:p>
            <a:pPr algn="ctr"/>
            <a:r>
              <a:rPr lang="en-IN" b="1" dirty="0"/>
              <a:t>Node.js as a Web Server</a:t>
            </a:r>
            <a:br>
              <a:rPr lang="en-IN" b="1" dirty="0"/>
            </a:br>
            <a:endParaRPr lang="en-IN" dirty="0"/>
          </a:p>
        </p:txBody>
      </p:sp>
      <p:sp>
        <p:nvSpPr>
          <p:cNvPr id="3" name="Content Placeholder 2">
            <a:extLst>
              <a:ext uri="{FF2B5EF4-FFF2-40B4-BE49-F238E27FC236}">
                <a16:creationId xmlns:a16="http://schemas.microsoft.com/office/drawing/2014/main" id="{898ACDE3-7AEE-7623-FADA-ACECCA4410ED}"/>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6C64B439-C409-9205-5D8A-8DDB6DFB1719}"/>
              </a:ext>
            </a:extLst>
          </p:cNvPr>
          <p:cNvPicPr>
            <a:picLocks noChangeAspect="1"/>
          </p:cNvPicPr>
          <p:nvPr/>
        </p:nvPicPr>
        <p:blipFill>
          <a:blip r:embed="rId2"/>
          <a:stretch>
            <a:fillRect/>
          </a:stretch>
        </p:blipFill>
        <p:spPr>
          <a:xfrm>
            <a:off x="332555" y="550506"/>
            <a:ext cx="11601297" cy="6307494"/>
          </a:xfrm>
          <a:prstGeom prst="rect">
            <a:avLst/>
          </a:prstGeom>
        </p:spPr>
      </p:pic>
    </p:spTree>
    <p:extLst>
      <p:ext uri="{BB962C8B-B14F-4D97-AF65-F5344CB8AC3E}">
        <p14:creationId xmlns:p14="http://schemas.microsoft.com/office/powerpoint/2010/main" val="168729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9649C-81A2-7294-A17C-0A1337420AEA}"/>
              </a:ext>
            </a:extLst>
          </p:cNvPr>
          <p:cNvSpPr>
            <a:spLocks noGrp="1"/>
          </p:cNvSpPr>
          <p:nvPr>
            <p:ph type="title"/>
          </p:nvPr>
        </p:nvSpPr>
        <p:spPr/>
        <p:txBody>
          <a:bodyPr/>
          <a:lstStyle/>
          <a:p>
            <a:pPr algn="ctr"/>
            <a:r>
              <a:rPr lang="en-US" b="1" dirty="0"/>
              <a:t>Using NPM through the Command Line</a:t>
            </a:r>
            <a:br>
              <a:rPr lang="en-US" b="1" dirty="0"/>
            </a:br>
            <a:endParaRPr lang="en-IN" dirty="0"/>
          </a:p>
        </p:txBody>
      </p:sp>
      <p:sp>
        <p:nvSpPr>
          <p:cNvPr id="3" name="Content Placeholder 2">
            <a:extLst>
              <a:ext uri="{FF2B5EF4-FFF2-40B4-BE49-F238E27FC236}">
                <a16:creationId xmlns:a16="http://schemas.microsoft.com/office/drawing/2014/main" id="{A4BE5A98-EEC4-70B7-37C6-1A2847F7B021}"/>
              </a:ext>
            </a:extLst>
          </p:cNvPr>
          <p:cNvSpPr>
            <a:spLocks noGrp="1"/>
          </p:cNvSpPr>
          <p:nvPr>
            <p:ph idx="1"/>
          </p:nvPr>
        </p:nvSpPr>
        <p:spPr/>
        <p:txBody>
          <a:bodyPr/>
          <a:lstStyle/>
          <a:p>
            <a:r>
              <a:rPr lang="en-US" dirty="0"/>
              <a:t>First, create a directory for your project with your JavaScript file in it.</a:t>
            </a:r>
          </a:p>
          <a:p>
            <a:r>
              <a:rPr lang="en-US" dirty="0"/>
              <a:t>Then, within the same directory, run the command</a:t>
            </a:r>
          </a:p>
          <a:p>
            <a:endParaRPr lang="en-IN" dirty="0"/>
          </a:p>
        </p:txBody>
      </p:sp>
      <p:pic>
        <p:nvPicPr>
          <p:cNvPr id="6" name="Picture 5">
            <a:extLst>
              <a:ext uri="{FF2B5EF4-FFF2-40B4-BE49-F238E27FC236}">
                <a16:creationId xmlns:a16="http://schemas.microsoft.com/office/drawing/2014/main" id="{13F3D2F3-BA29-05B2-25C8-C1FA94C9AAE9}"/>
              </a:ext>
            </a:extLst>
          </p:cNvPr>
          <p:cNvPicPr>
            <a:picLocks noChangeAspect="1"/>
          </p:cNvPicPr>
          <p:nvPr/>
        </p:nvPicPr>
        <p:blipFill>
          <a:blip r:embed="rId2"/>
          <a:stretch>
            <a:fillRect/>
          </a:stretch>
        </p:blipFill>
        <p:spPr>
          <a:xfrm>
            <a:off x="2719909" y="3312886"/>
            <a:ext cx="6226530" cy="1156477"/>
          </a:xfrm>
          <a:prstGeom prst="rect">
            <a:avLst/>
          </a:prstGeom>
        </p:spPr>
      </p:pic>
    </p:spTree>
    <p:extLst>
      <p:ext uri="{BB962C8B-B14F-4D97-AF65-F5344CB8AC3E}">
        <p14:creationId xmlns:p14="http://schemas.microsoft.com/office/powerpoint/2010/main" val="32681910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A30DF-A88F-68F5-CD67-B807EC0678D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629A779-97AB-05F5-5CEF-A1FDD7A9316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90250F8-A0EA-39BB-5B05-C4EC5117B87D}"/>
              </a:ext>
            </a:extLst>
          </p:cNvPr>
          <p:cNvPicPr>
            <a:picLocks noChangeAspect="1"/>
          </p:cNvPicPr>
          <p:nvPr/>
        </p:nvPicPr>
        <p:blipFill>
          <a:blip r:embed="rId2"/>
          <a:stretch>
            <a:fillRect/>
          </a:stretch>
        </p:blipFill>
        <p:spPr>
          <a:xfrm>
            <a:off x="838200" y="369790"/>
            <a:ext cx="9798698" cy="5811838"/>
          </a:xfrm>
          <a:prstGeom prst="rect">
            <a:avLst/>
          </a:prstGeom>
        </p:spPr>
      </p:pic>
      <p:sp>
        <p:nvSpPr>
          <p:cNvPr id="7" name="TextBox 6">
            <a:extLst>
              <a:ext uri="{FF2B5EF4-FFF2-40B4-BE49-F238E27FC236}">
                <a16:creationId xmlns:a16="http://schemas.microsoft.com/office/drawing/2014/main" id="{6054CD9E-F95F-365C-123D-8F183C3D38E5}"/>
              </a:ext>
            </a:extLst>
          </p:cNvPr>
          <p:cNvSpPr txBox="1"/>
          <p:nvPr/>
        </p:nvSpPr>
        <p:spPr>
          <a:xfrm>
            <a:off x="1173325" y="6211669"/>
            <a:ext cx="7765402" cy="369332"/>
          </a:xfrm>
          <a:prstGeom prst="rect">
            <a:avLst/>
          </a:prstGeom>
          <a:solidFill>
            <a:schemeClr val="bg1"/>
          </a:solidFill>
        </p:spPr>
        <p:txBody>
          <a:bodyPr wrap="square">
            <a:spAutoFit/>
          </a:bodyPr>
          <a:lstStyle/>
          <a:p>
            <a:r>
              <a:rPr lang="en-US" b="1" dirty="0" err="1"/>
              <a:t>Note:</a:t>
            </a:r>
            <a:r>
              <a:rPr lang="en-US" b="1" i="1" dirty="0" err="1"/>
              <a:t>i</a:t>
            </a:r>
            <a:r>
              <a:rPr lang="en-US" b="1" i="1" dirty="0"/>
              <a:t> </a:t>
            </a:r>
            <a:r>
              <a:rPr lang="en-US" b="1" dirty="0"/>
              <a:t>is just an alias to </a:t>
            </a:r>
            <a:r>
              <a:rPr lang="en-US" b="1" i="1" dirty="0"/>
              <a:t>install</a:t>
            </a:r>
            <a:r>
              <a:rPr lang="en-US" b="1" dirty="0"/>
              <a:t>. They both can be used interchangeably</a:t>
            </a:r>
            <a:endParaRPr lang="en-IN" b="1" dirty="0"/>
          </a:p>
        </p:txBody>
      </p:sp>
    </p:spTree>
    <p:extLst>
      <p:ext uri="{BB962C8B-B14F-4D97-AF65-F5344CB8AC3E}">
        <p14:creationId xmlns:p14="http://schemas.microsoft.com/office/powerpoint/2010/main" val="2497572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B90FE-DBFC-F9B4-4FD2-A91F7F3B02EA}"/>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301DF37E-A2FD-AAD8-8617-50E2B6842D5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ED6B848-3D9E-62C2-F940-F6CB4993D859}"/>
              </a:ext>
            </a:extLst>
          </p:cNvPr>
          <p:cNvPicPr>
            <a:picLocks noChangeAspect="1"/>
          </p:cNvPicPr>
          <p:nvPr/>
        </p:nvPicPr>
        <p:blipFill>
          <a:blip r:embed="rId2"/>
          <a:stretch>
            <a:fillRect/>
          </a:stretch>
        </p:blipFill>
        <p:spPr>
          <a:xfrm>
            <a:off x="418322" y="66544"/>
            <a:ext cx="11627778" cy="6315595"/>
          </a:xfrm>
          <a:prstGeom prst="rect">
            <a:avLst/>
          </a:prstGeom>
        </p:spPr>
      </p:pic>
    </p:spTree>
    <p:extLst>
      <p:ext uri="{BB962C8B-B14F-4D97-AF65-F5344CB8AC3E}">
        <p14:creationId xmlns:p14="http://schemas.microsoft.com/office/powerpoint/2010/main" val="16673576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F38D7-AB83-86B1-B43C-CAF8525450E9}"/>
              </a:ext>
            </a:extLst>
          </p:cNvPr>
          <p:cNvSpPr>
            <a:spLocks noGrp="1"/>
          </p:cNvSpPr>
          <p:nvPr>
            <p:ph type="title"/>
          </p:nvPr>
        </p:nvSpPr>
        <p:spPr>
          <a:xfrm>
            <a:off x="1014704" y="437923"/>
            <a:ext cx="10162591" cy="1325563"/>
          </a:xfrm>
        </p:spPr>
        <p:txBody>
          <a:bodyPr/>
          <a:lstStyle/>
          <a:p>
            <a:r>
              <a:rPr lang="en-IN" dirty="0"/>
              <a:t>Additional npm commands</a:t>
            </a:r>
          </a:p>
        </p:txBody>
      </p:sp>
      <p:sp>
        <p:nvSpPr>
          <p:cNvPr id="3" name="Content Placeholder 2">
            <a:extLst>
              <a:ext uri="{FF2B5EF4-FFF2-40B4-BE49-F238E27FC236}">
                <a16:creationId xmlns:a16="http://schemas.microsoft.com/office/drawing/2014/main" id="{6D18E4D5-7951-7DC9-0FB7-125B8D9BD621}"/>
              </a:ext>
            </a:extLst>
          </p:cNvPr>
          <p:cNvSpPr>
            <a:spLocks noGrp="1"/>
          </p:cNvSpPr>
          <p:nvPr>
            <p:ph idx="1"/>
          </p:nvPr>
        </p:nvSpPr>
        <p:spPr>
          <a:xfrm>
            <a:off x="1014704" y="1763486"/>
            <a:ext cx="10162591" cy="5019870"/>
          </a:xfrm>
          <a:ln w="19050">
            <a:solidFill>
              <a:srgbClr val="00B0F0"/>
            </a:solidFill>
          </a:ln>
        </p:spPr>
        <p:txBody>
          <a:bodyPr>
            <a:normAutofit fontScale="47500" lnSpcReduction="20000"/>
          </a:bodyPr>
          <a:lstStyle/>
          <a:p>
            <a:r>
              <a:rPr lang="en-US" sz="5900" b="1" dirty="0" err="1"/>
              <a:t>npm</a:t>
            </a:r>
            <a:r>
              <a:rPr lang="en-US" sz="5900" b="1" dirty="0"/>
              <a:t> help</a:t>
            </a:r>
          </a:p>
          <a:p>
            <a:pPr marL="0" indent="0">
              <a:buNone/>
            </a:pPr>
            <a:r>
              <a:rPr lang="en-US" sz="5900" b="1" dirty="0"/>
              <a:t>--To see all main commands:</a:t>
            </a:r>
          </a:p>
          <a:p>
            <a:endParaRPr lang="en-US" sz="5900" b="1" dirty="0"/>
          </a:p>
          <a:p>
            <a:r>
              <a:rPr lang="en-US" sz="5900" b="1" dirty="0" err="1"/>
              <a:t>npm</a:t>
            </a:r>
            <a:r>
              <a:rPr lang="en-US" sz="5900" b="1" dirty="0"/>
              <a:t> -v</a:t>
            </a:r>
          </a:p>
          <a:p>
            <a:pPr marL="0" indent="0">
              <a:buNone/>
            </a:pPr>
            <a:r>
              <a:rPr lang="en-US" sz="5900" b="1" dirty="0"/>
              <a:t>--To get version of </a:t>
            </a:r>
            <a:r>
              <a:rPr lang="en-US" sz="5900" b="1" dirty="0" err="1"/>
              <a:t>npm</a:t>
            </a:r>
            <a:endParaRPr lang="en-US" sz="5900" b="1" dirty="0"/>
          </a:p>
          <a:p>
            <a:pPr marL="0" indent="0">
              <a:buNone/>
            </a:pPr>
            <a:endParaRPr lang="en-US" sz="4000" b="1" dirty="0"/>
          </a:p>
          <a:p>
            <a:r>
              <a:rPr lang="en-US" sz="5100" b="1" dirty="0" err="1"/>
              <a:t>npm</a:t>
            </a:r>
            <a:r>
              <a:rPr lang="en-US" sz="5100" b="1" dirty="0"/>
              <a:t> install express@4.2.0</a:t>
            </a:r>
          </a:p>
          <a:p>
            <a:pPr marL="0" indent="0">
              <a:buNone/>
            </a:pPr>
            <a:r>
              <a:rPr lang="en-US" sz="5100" b="1" dirty="0"/>
              <a:t>--To install exact version of a package </a:t>
            </a:r>
            <a:r>
              <a:rPr lang="en-US" sz="5100" b="1" dirty="0" err="1"/>
              <a:t>eg.</a:t>
            </a:r>
            <a:r>
              <a:rPr lang="en-US" sz="5100" b="1" dirty="0"/>
              <a:t> express:</a:t>
            </a:r>
          </a:p>
          <a:p>
            <a:pPr marL="0" indent="0">
              <a:buNone/>
            </a:pPr>
            <a:endParaRPr lang="en-US" sz="4000" b="1" dirty="0"/>
          </a:p>
          <a:p>
            <a:r>
              <a:rPr lang="en-US" sz="5100" b="1" dirty="0" err="1"/>
              <a:t>npm</a:t>
            </a:r>
            <a:r>
              <a:rPr lang="en-US" sz="5100" b="1" dirty="0"/>
              <a:t> install </a:t>
            </a:r>
            <a:r>
              <a:rPr lang="en-US" sz="5100" b="1" dirty="0" err="1"/>
              <a:t>express@latest</a:t>
            </a:r>
            <a:endParaRPr lang="en-US" sz="5100" b="1" dirty="0"/>
          </a:p>
          <a:p>
            <a:pPr marL="0" indent="0">
              <a:buNone/>
            </a:pPr>
            <a:r>
              <a:rPr lang="en-US" sz="5100" b="1" dirty="0"/>
              <a:t>--To install latest version(this is useful when a package requires an update):</a:t>
            </a:r>
          </a:p>
          <a:p>
            <a:endParaRPr lang="en-IN" dirty="0"/>
          </a:p>
        </p:txBody>
      </p:sp>
    </p:spTree>
    <p:extLst>
      <p:ext uri="{BB962C8B-B14F-4D97-AF65-F5344CB8AC3E}">
        <p14:creationId xmlns:p14="http://schemas.microsoft.com/office/powerpoint/2010/main" val="37544570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A9EA8-E1D3-817D-E829-D6397FFF7CA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9350A15-286B-2CBC-8EC5-A6876936B358}"/>
              </a:ext>
            </a:extLst>
          </p:cNvPr>
          <p:cNvSpPr>
            <a:spLocks noGrp="1"/>
          </p:cNvSpPr>
          <p:nvPr>
            <p:ph idx="1"/>
          </p:nvPr>
        </p:nvSpPr>
        <p:spPr>
          <a:xfrm>
            <a:off x="707572" y="365125"/>
            <a:ext cx="10515600" cy="6054336"/>
          </a:xfrm>
          <a:ln w="28575">
            <a:solidFill>
              <a:srgbClr val="00B0F0"/>
            </a:solidFill>
          </a:ln>
        </p:spPr>
        <p:txBody>
          <a:bodyPr>
            <a:normAutofit fontScale="55000" lnSpcReduction="20000"/>
          </a:bodyPr>
          <a:lstStyle/>
          <a:p>
            <a:r>
              <a:rPr lang="en-US" sz="4400" b="1" dirty="0" err="1"/>
              <a:t>npm</a:t>
            </a:r>
            <a:r>
              <a:rPr lang="en-US" sz="4400" b="1" dirty="0"/>
              <a:t> install express --save</a:t>
            </a:r>
          </a:p>
          <a:p>
            <a:r>
              <a:rPr lang="en-US" sz="4400" b="1" dirty="0" err="1"/>
              <a:t>npm</a:t>
            </a:r>
            <a:r>
              <a:rPr lang="en-US" sz="4400" b="1" dirty="0"/>
              <a:t> install express -S</a:t>
            </a:r>
          </a:p>
          <a:p>
            <a:r>
              <a:rPr lang="en-US" sz="4400" b="1" dirty="0" err="1"/>
              <a:t>npm</a:t>
            </a:r>
            <a:r>
              <a:rPr lang="en-US" sz="4400" b="1" dirty="0"/>
              <a:t> install mocha -D</a:t>
            </a:r>
          </a:p>
          <a:p>
            <a:r>
              <a:rPr lang="en-US" sz="4400" b="1" dirty="0" err="1"/>
              <a:t>npm</a:t>
            </a:r>
            <a:r>
              <a:rPr lang="en-US" sz="4400" b="1" dirty="0"/>
              <a:t> install mocha --save-dev</a:t>
            </a:r>
          </a:p>
          <a:p>
            <a:endParaRPr lang="en-US" sz="4400" b="1" dirty="0"/>
          </a:p>
          <a:p>
            <a:pPr marL="0" indent="0">
              <a:buNone/>
            </a:pPr>
            <a:r>
              <a:rPr lang="en-US" sz="4400" b="1" dirty="0"/>
              <a:t>--To explicitly save into your </a:t>
            </a:r>
            <a:r>
              <a:rPr lang="en-US" sz="4400" b="1" dirty="0" err="1"/>
              <a:t>package.json</a:t>
            </a:r>
            <a:r>
              <a:rPr lang="en-US" sz="4400" b="1" dirty="0"/>
              <a:t> file(-S or — save ) </a:t>
            </a:r>
          </a:p>
          <a:p>
            <a:pPr marL="0" indent="0">
              <a:buNone/>
            </a:pPr>
            <a:r>
              <a:rPr lang="en-US" sz="4400" b="1" dirty="0"/>
              <a:t>   or into   your </a:t>
            </a:r>
            <a:r>
              <a:rPr lang="en-US" sz="4400" b="1" dirty="0" err="1"/>
              <a:t>devDependencies</a:t>
            </a:r>
            <a:r>
              <a:rPr lang="en-US" sz="4400" b="1" dirty="0"/>
              <a:t>( — save-dev or -D):</a:t>
            </a:r>
          </a:p>
          <a:p>
            <a:endParaRPr lang="en-US" sz="4400" b="1" dirty="0"/>
          </a:p>
          <a:p>
            <a:endParaRPr lang="en-US" sz="4400" b="1" dirty="0"/>
          </a:p>
          <a:p>
            <a:r>
              <a:rPr lang="en-US" sz="4500" b="1" dirty="0" err="1"/>
              <a:t>npm</a:t>
            </a:r>
            <a:r>
              <a:rPr lang="en-US" sz="4500" b="1" dirty="0"/>
              <a:t> install express --exact</a:t>
            </a:r>
          </a:p>
          <a:p>
            <a:r>
              <a:rPr lang="en-US" sz="4500" b="1" dirty="0" err="1"/>
              <a:t>npm</a:t>
            </a:r>
            <a:r>
              <a:rPr lang="en-US" sz="4500" b="1" dirty="0"/>
              <a:t> install express -E</a:t>
            </a:r>
          </a:p>
          <a:p>
            <a:endParaRPr lang="en-US" sz="4500" b="1" dirty="0"/>
          </a:p>
          <a:p>
            <a:pPr marL="0" indent="0">
              <a:buNone/>
            </a:pPr>
            <a:r>
              <a:rPr lang="en-US" sz="4500" b="1" dirty="0"/>
              <a:t>--Sometimes, programmers avoid </a:t>
            </a:r>
            <a:r>
              <a:rPr lang="en-US" sz="4500" b="1" dirty="0" err="1"/>
              <a:t>npm’s</a:t>
            </a:r>
            <a:r>
              <a:rPr lang="en-US" sz="4500" b="1" dirty="0"/>
              <a:t> versioning system , </a:t>
            </a:r>
          </a:p>
          <a:p>
            <a:pPr marL="0" indent="0">
              <a:buNone/>
            </a:pPr>
            <a:r>
              <a:rPr lang="en-US" sz="4500" b="1" dirty="0"/>
              <a:t>   or they want to   use the exact version of a package. </a:t>
            </a:r>
          </a:p>
          <a:p>
            <a:pPr marL="0" indent="0">
              <a:buNone/>
            </a:pPr>
            <a:r>
              <a:rPr lang="en-US" sz="4500" b="1" dirty="0"/>
              <a:t>    To do so, use — exact or -E:</a:t>
            </a:r>
          </a:p>
          <a:p>
            <a:endParaRPr lang="en-IN" dirty="0"/>
          </a:p>
        </p:txBody>
      </p:sp>
    </p:spTree>
    <p:extLst>
      <p:ext uri="{BB962C8B-B14F-4D97-AF65-F5344CB8AC3E}">
        <p14:creationId xmlns:p14="http://schemas.microsoft.com/office/powerpoint/2010/main" val="31073710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6A817-6E41-8CC0-0C5E-52D6D4C7006C}"/>
              </a:ext>
            </a:extLst>
          </p:cNvPr>
          <p:cNvSpPr>
            <a:spLocks noGrp="1"/>
          </p:cNvSpPr>
          <p:nvPr>
            <p:ph type="title"/>
          </p:nvPr>
        </p:nvSpPr>
        <p:spPr/>
        <p:txBody>
          <a:bodyPr/>
          <a:lstStyle/>
          <a:p>
            <a:r>
              <a:rPr lang="en-IN" dirty="0"/>
              <a:t>Contd.,</a:t>
            </a:r>
          </a:p>
        </p:txBody>
      </p:sp>
      <p:sp>
        <p:nvSpPr>
          <p:cNvPr id="3" name="Content Placeholder 2">
            <a:extLst>
              <a:ext uri="{FF2B5EF4-FFF2-40B4-BE49-F238E27FC236}">
                <a16:creationId xmlns:a16="http://schemas.microsoft.com/office/drawing/2014/main" id="{D755F988-B107-ADDD-7F7D-4130EFA129E8}"/>
              </a:ext>
            </a:extLst>
          </p:cNvPr>
          <p:cNvSpPr>
            <a:spLocks noGrp="1"/>
          </p:cNvSpPr>
          <p:nvPr>
            <p:ph idx="1"/>
          </p:nvPr>
        </p:nvSpPr>
        <p:spPr>
          <a:ln w="28575">
            <a:solidFill>
              <a:schemeClr val="tx1"/>
            </a:solidFill>
          </a:ln>
        </p:spPr>
        <p:txBody>
          <a:bodyPr>
            <a:normAutofit lnSpcReduction="10000"/>
          </a:bodyPr>
          <a:lstStyle/>
          <a:p>
            <a:r>
              <a:rPr lang="en-US" dirty="0" err="1"/>
              <a:t>npm</a:t>
            </a:r>
            <a:r>
              <a:rPr lang="en-US" dirty="0"/>
              <a:t>  </a:t>
            </a:r>
            <a:r>
              <a:rPr lang="en-US" dirty="0" err="1"/>
              <a:t>i</a:t>
            </a:r>
            <a:r>
              <a:rPr lang="en-US" dirty="0"/>
              <a:t> react react-</a:t>
            </a:r>
            <a:r>
              <a:rPr lang="en-US" dirty="0" err="1"/>
              <a:t>dom</a:t>
            </a:r>
            <a:r>
              <a:rPr lang="en-US" dirty="0"/>
              <a:t> babel babel-core -ED</a:t>
            </a:r>
          </a:p>
          <a:p>
            <a:endParaRPr lang="en-US" dirty="0"/>
          </a:p>
          <a:p>
            <a:r>
              <a:rPr lang="en-US" dirty="0"/>
              <a:t>--You can even install more than one package and include multiple flags within one command:</a:t>
            </a:r>
          </a:p>
          <a:p>
            <a:endParaRPr lang="en-US" dirty="0"/>
          </a:p>
          <a:p>
            <a:endParaRPr lang="en-US" dirty="0"/>
          </a:p>
          <a:p>
            <a:endParaRPr lang="en-US" dirty="0"/>
          </a:p>
          <a:p>
            <a:r>
              <a:rPr lang="en-US" dirty="0"/>
              <a:t>To update </a:t>
            </a:r>
            <a:r>
              <a:rPr lang="en-US" dirty="0" err="1"/>
              <a:t>npm</a:t>
            </a:r>
            <a:r>
              <a:rPr lang="en-US" dirty="0"/>
              <a:t> to its latest version, type</a:t>
            </a:r>
          </a:p>
          <a:p>
            <a:r>
              <a:rPr lang="en-US" dirty="0"/>
              <a:t>--</a:t>
            </a:r>
            <a:r>
              <a:rPr lang="en-US" dirty="0" err="1"/>
              <a:t>npm</a:t>
            </a:r>
            <a:r>
              <a:rPr lang="en-US" dirty="0"/>
              <a:t> </a:t>
            </a:r>
            <a:r>
              <a:rPr lang="en-US" dirty="0" err="1"/>
              <a:t>i</a:t>
            </a:r>
            <a:r>
              <a:rPr lang="en-US" dirty="0"/>
              <a:t> -g </a:t>
            </a:r>
            <a:r>
              <a:rPr lang="en-US" dirty="0" err="1"/>
              <a:t>npm@latest</a:t>
            </a:r>
            <a:endParaRPr lang="en-IN" dirty="0"/>
          </a:p>
        </p:txBody>
      </p:sp>
    </p:spTree>
    <p:extLst>
      <p:ext uri="{BB962C8B-B14F-4D97-AF65-F5344CB8AC3E}">
        <p14:creationId xmlns:p14="http://schemas.microsoft.com/office/powerpoint/2010/main" val="35674996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A17AC-7F61-5CCB-A165-D0DFB37A455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56F40DB-4BDE-18C2-22F8-DE08AF0A8DF7}"/>
              </a:ext>
            </a:extLst>
          </p:cNvPr>
          <p:cNvSpPr>
            <a:spLocks noGrp="1"/>
          </p:cNvSpPr>
          <p:nvPr>
            <p:ph idx="1"/>
          </p:nvPr>
        </p:nvSpPr>
        <p:spPr>
          <a:ln w="57150">
            <a:solidFill>
              <a:schemeClr val="tx1"/>
            </a:solidFill>
          </a:ln>
        </p:spPr>
        <p:txBody>
          <a:bodyPr/>
          <a:lstStyle/>
          <a:p>
            <a:pPr algn="just">
              <a:lnSpc>
                <a:spcPct val="107000"/>
              </a:lnSpc>
              <a:spcAft>
                <a:spcPts val="800"/>
              </a:spcAft>
            </a:pPr>
            <a:r>
              <a:rPr lang="en-IN"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File System:</a:t>
            </a:r>
            <a:r>
              <a:rPr lang="en-IN"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Read File, writing a File, opening a File Deleting a File, Writing a file asynchronously and Other I/O Operations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Events:</a:t>
            </a:r>
            <a:r>
              <a:rPr lang="en-IN"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Event Emitter class, Inheriting Events and Returning event emitter</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955286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3BD0C-CCC3-7D7B-6E42-D9A659F85982}"/>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A535586A-ADD1-7EA0-D82B-EB85E449B1F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8055AA6-FD24-AF00-CC19-A254E8AD0FD7}"/>
              </a:ext>
            </a:extLst>
          </p:cNvPr>
          <p:cNvPicPr>
            <a:picLocks noChangeAspect="1"/>
          </p:cNvPicPr>
          <p:nvPr/>
        </p:nvPicPr>
        <p:blipFill>
          <a:blip r:embed="rId2"/>
          <a:stretch>
            <a:fillRect/>
          </a:stretch>
        </p:blipFill>
        <p:spPr>
          <a:xfrm>
            <a:off x="722184" y="2161527"/>
            <a:ext cx="10747631" cy="5882775"/>
          </a:xfrm>
          <a:prstGeom prst="rect">
            <a:avLst/>
          </a:prstGeom>
        </p:spPr>
      </p:pic>
      <p:pic>
        <p:nvPicPr>
          <p:cNvPr id="7" name="Picture 6">
            <a:extLst>
              <a:ext uri="{FF2B5EF4-FFF2-40B4-BE49-F238E27FC236}">
                <a16:creationId xmlns:a16="http://schemas.microsoft.com/office/drawing/2014/main" id="{CD9D0FFC-AEEF-7C6F-EC38-553C2CCEBF9C}"/>
              </a:ext>
            </a:extLst>
          </p:cNvPr>
          <p:cNvPicPr>
            <a:picLocks noChangeAspect="1"/>
          </p:cNvPicPr>
          <p:nvPr/>
        </p:nvPicPr>
        <p:blipFill>
          <a:blip r:embed="rId3"/>
          <a:stretch>
            <a:fillRect/>
          </a:stretch>
        </p:blipFill>
        <p:spPr>
          <a:xfrm>
            <a:off x="838199" y="273460"/>
            <a:ext cx="10068191" cy="2749658"/>
          </a:xfrm>
          <a:prstGeom prst="rect">
            <a:avLst/>
          </a:prstGeom>
        </p:spPr>
      </p:pic>
    </p:spTree>
    <p:extLst>
      <p:ext uri="{BB962C8B-B14F-4D97-AF65-F5344CB8AC3E}">
        <p14:creationId xmlns:p14="http://schemas.microsoft.com/office/powerpoint/2010/main" val="32249806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7417E-E56A-94D3-C953-537EC5ECDF9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33CB0F5-F93A-46B8-C348-7D74D00106D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A95DD68-03D2-F503-C428-AEEC2EAB5958}"/>
              </a:ext>
            </a:extLst>
          </p:cNvPr>
          <p:cNvPicPr>
            <a:picLocks noChangeAspect="1"/>
          </p:cNvPicPr>
          <p:nvPr/>
        </p:nvPicPr>
        <p:blipFill>
          <a:blip r:embed="rId2"/>
          <a:stretch>
            <a:fillRect/>
          </a:stretch>
        </p:blipFill>
        <p:spPr>
          <a:xfrm>
            <a:off x="488335" y="173347"/>
            <a:ext cx="11100477" cy="6319527"/>
          </a:xfrm>
          <a:prstGeom prst="rect">
            <a:avLst/>
          </a:prstGeom>
          <a:ln w="19050">
            <a:solidFill>
              <a:schemeClr val="tx1"/>
            </a:solidFill>
          </a:ln>
        </p:spPr>
      </p:pic>
    </p:spTree>
    <p:extLst>
      <p:ext uri="{BB962C8B-B14F-4D97-AF65-F5344CB8AC3E}">
        <p14:creationId xmlns:p14="http://schemas.microsoft.com/office/powerpoint/2010/main" val="13631476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918CA-2E57-38ED-9977-CF5FCE6730B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48A8584-3AA5-A2A5-D854-6D05763C771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7AAFA90-744A-AA97-0DDC-C1147C03FB44}"/>
              </a:ext>
            </a:extLst>
          </p:cNvPr>
          <p:cNvPicPr>
            <a:picLocks noChangeAspect="1"/>
          </p:cNvPicPr>
          <p:nvPr/>
        </p:nvPicPr>
        <p:blipFill>
          <a:blip r:embed="rId2"/>
          <a:stretch>
            <a:fillRect/>
          </a:stretch>
        </p:blipFill>
        <p:spPr>
          <a:xfrm>
            <a:off x="222082" y="161526"/>
            <a:ext cx="10937329" cy="6679713"/>
          </a:xfrm>
          <a:prstGeom prst="rect">
            <a:avLst/>
          </a:prstGeom>
        </p:spPr>
      </p:pic>
    </p:spTree>
    <p:extLst>
      <p:ext uri="{BB962C8B-B14F-4D97-AF65-F5344CB8AC3E}">
        <p14:creationId xmlns:p14="http://schemas.microsoft.com/office/powerpoint/2010/main" val="20355722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3A1B5-B209-F9C2-0B60-EB84B9D9928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C659BF0-F268-D33E-2E0F-40811DF33AD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B8BD6C0-2275-A53C-CC53-7E328CA20F93}"/>
              </a:ext>
            </a:extLst>
          </p:cNvPr>
          <p:cNvPicPr>
            <a:picLocks noChangeAspect="1"/>
          </p:cNvPicPr>
          <p:nvPr/>
        </p:nvPicPr>
        <p:blipFill>
          <a:blip r:embed="rId2"/>
          <a:stretch>
            <a:fillRect/>
          </a:stretch>
        </p:blipFill>
        <p:spPr>
          <a:xfrm>
            <a:off x="106161" y="198613"/>
            <a:ext cx="6453259" cy="5726325"/>
          </a:xfrm>
          <a:prstGeom prst="rect">
            <a:avLst/>
          </a:prstGeom>
        </p:spPr>
      </p:pic>
      <p:pic>
        <p:nvPicPr>
          <p:cNvPr id="7" name="Picture 6">
            <a:extLst>
              <a:ext uri="{FF2B5EF4-FFF2-40B4-BE49-F238E27FC236}">
                <a16:creationId xmlns:a16="http://schemas.microsoft.com/office/drawing/2014/main" id="{D7E3722D-FC43-4F23-33C2-E9F1E1E55AFA}"/>
              </a:ext>
            </a:extLst>
          </p:cNvPr>
          <p:cNvPicPr>
            <a:picLocks noChangeAspect="1"/>
          </p:cNvPicPr>
          <p:nvPr/>
        </p:nvPicPr>
        <p:blipFill>
          <a:blip r:embed="rId3"/>
          <a:stretch>
            <a:fillRect/>
          </a:stretch>
        </p:blipFill>
        <p:spPr>
          <a:xfrm>
            <a:off x="3797538" y="365125"/>
            <a:ext cx="8394462" cy="3348459"/>
          </a:xfrm>
          <a:prstGeom prst="rect">
            <a:avLst/>
          </a:prstGeom>
        </p:spPr>
      </p:pic>
    </p:spTree>
    <p:extLst>
      <p:ext uri="{BB962C8B-B14F-4D97-AF65-F5344CB8AC3E}">
        <p14:creationId xmlns:p14="http://schemas.microsoft.com/office/powerpoint/2010/main" val="13560335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D9F4A-439E-755C-A5B6-419291CF30D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49ABC5C-417E-912D-4FD0-729AA1C9B15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083742D-F287-7A81-6B25-F1DA23864028}"/>
              </a:ext>
            </a:extLst>
          </p:cNvPr>
          <p:cNvPicPr>
            <a:picLocks noChangeAspect="1"/>
          </p:cNvPicPr>
          <p:nvPr/>
        </p:nvPicPr>
        <p:blipFill>
          <a:blip r:embed="rId2"/>
          <a:stretch>
            <a:fillRect/>
          </a:stretch>
        </p:blipFill>
        <p:spPr>
          <a:xfrm>
            <a:off x="232583" y="114966"/>
            <a:ext cx="11309384" cy="6604479"/>
          </a:xfrm>
          <a:prstGeom prst="rect">
            <a:avLst/>
          </a:prstGeom>
        </p:spPr>
      </p:pic>
    </p:spTree>
    <p:extLst>
      <p:ext uri="{BB962C8B-B14F-4D97-AF65-F5344CB8AC3E}">
        <p14:creationId xmlns:p14="http://schemas.microsoft.com/office/powerpoint/2010/main" val="2487558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CBB17-FB1F-44A4-E7A7-2D9C1AD08B6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FB87281-1BD6-2518-78A8-E5C98CBC156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3C974CB-EE27-52B2-0665-1850E8153C27}"/>
              </a:ext>
            </a:extLst>
          </p:cNvPr>
          <p:cNvPicPr>
            <a:picLocks noChangeAspect="1"/>
          </p:cNvPicPr>
          <p:nvPr/>
        </p:nvPicPr>
        <p:blipFill>
          <a:blip r:embed="rId2"/>
          <a:stretch>
            <a:fillRect/>
          </a:stretch>
        </p:blipFill>
        <p:spPr>
          <a:xfrm>
            <a:off x="248754" y="32656"/>
            <a:ext cx="11610454" cy="6862427"/>
          </a:xfrm>
          <a:prstGeom prst="rect">
            <a:avLst/>
          </a:prstGeom>
        </p:spPr>
      </p:pic>
    </p:spTree>
    <p:extLst>
      <p:ext uri="{BB962C8B-B14F-4D97-AF65-F5344CB8AC3E}">
        <p14:creationId xmlns:p14="http://schemas.microsoft.com/office/powerpoint/2010/main" val="10753206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9E5E9-606E-266A-5D2E-02EF4CF1585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A8A8E11-7058-05C8-E75E-3CBC33AF009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81F415F-D5D7-AF8D-46CA-C844DEA20ABD}"/>
              </a:ext>
            </a:extLst>
          </p:cNvPr>
          <p:cNvPicPr>
            <a:picLocks noChangeAspect="1"/>
          </p:cNvPicPr>
          <p:nvPr/>
        </p:nvPicPr>
        <p:blipFill>
          <a:blip r:embed="rId2"/>
          <a:stretch>
            <a:fillRect/>
          </a:stretch>
        </p:blipFill>
        <p:spPr>
          <a:xfrm>
            <a:off x="-1" y="0"/>
            <a:ext cx="11635273" cy="6847814"/>
          </a:xfrm>
          <a:prstGeom prst="rect">
            <a:avLst/>
          </a:prstGeom>
        </p:spPr>
      </p:pic>
    </p:spTree>
    <p:extLst>
      <p:ext uri="{BB962C8B-B14F-4D97-AF65-F5344CB8AC3E}">
        <p14:creationId xmlns:p14="http://schemas.microsoft.com/office/powerpoint/2010/main" val="4550998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A38EC-8D59-2419-37E8-D27838A5DAF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D44B21D-5BCB-7A91-9E5C-1DE3D9BEDE1F}"/>
              </a:ext>
            </a:extLst>
          </p:cNvPr>
          <p:cNvSpPr>
            <a:spLocks noGrp="1"/>
          </p:cNvSpPr>
          <p:nvPr>
            <p:ph idx="1"/>
          </p:nvPr>
        </p:nvSpPr>
        <p:spPr/>
        <p:txBody>
          <a:bodyPr/>
          <a:lstStyle/>
          <a:p>
            <a:endParaRPr lang="en-IN"/>
          </a:p>
        </p:txBody>
      </p:sp>
      <p:graphicFrame>
        <p:nvGraphicFramePr>
          <p:cNvPr id="4" name="Table 3">
            <a:extLst>
              <a:ext uri="{FF2B5EF4-FFF2-40B4-BE49-F238E27FC236}">
                <a16:creationId xmlns:a16="http://schemas.microsoft.com/office/drawing/2014/main" id="{9C003292-E6C3-C542-15C0-D25A1AD3269F}"/>
              </a:ext>
            </a:extLst>
          </p:cNvPr>
          <p:cNvGraphicFramePr>
            <a:graphicFrameLocks noGrp="1"/>
          </p:cNvGraphicFramePr>
          <p:nvPr>
            <p:extLst>
              <p:ext uri="{D42A27DB-BD31-4B8C-83A1-F6EECF244321}">
                <p14:modId xmlns:p14="http://schemas.microsoft.com/office/powerpoint/2010/main" val="1279259664"/>
              </p:ext>
            </p:extLst>
          </p:nvPr>
        </p:nvGraphicFramePr>
        <p:xfrm>
          <a:off x="93307" y="93306"/>
          <a:ext cx="12098694" cy="6764689"/>
        </p:xfrm>
        <a:graphic>
          <a:graphicData uri="http://schemas.openxmlformats.org/drawingml/2006/table">
            <a:tbl>
              <a:tblPr firstRow="1" bandRow="1">
                <a:tableStyleId>{5C22544A-7EE6-4342-B048-85BDC9FD1C3A}</a:tableStyleId>
              </a:tblPr>
              <a:tblGrid>
                <a:gridCol w="1973127">
                  <a:extLst>
                    <a:ext uri="{9D8B030D-6E8A-4147-A177-3AD203B41FA5}">
                      <a16:colId xmlns:a16="http://schemas.microsoft.com/office/drawing/2014/main" val="20000"/>
                    </a:ext>
                  </a:extLst>
                </a:gridCol>
                <a:gridCol w="10125567">
                  <a:extLst>
                    <a:ext uri="{9D8B030D-6E8A-4147-A177-3AD203B41FA5}">
                      <a16:colId xmlns:a16="http://schemas.microsoft.com/office/drawing/2014/main" val="20001"/>
                    </a:ext>
                  </a:extLst>
                </a:gridCol>
              </a:tblGrid>
              <a:tr h="497779">
                <a:tc>
                  <a:txBody>
                    <a:bodyPr/>
                    <a:lstStyle/>
                    <a:p>
                      <a:pPr marL="0" algn="ctr" defTabSz="914400" rtl="0" eaLnBrk="1" fontAlgn="b" latinLnBrk="0" hangingPunct="1"/>
                      <a:r>
                        <a:rPr lang="en-US" sz="2000" b="1" kern="1200" dirty="0">
                          <a:solidFill>
                            <a:srgbClr val="FFFFFF"/>
                          </a:solidFill>
                          <a:effectLst/>
                          <a:latin typeface="Times New Roman" panose="02020603050405020304" pitchFamily="18" charset="0"/>
                          <a:ea typeface="+mn-ea"/>
                          <a:cs typeface="Times New Roman" panose="02020603050405020304" pitchFamily="18" charset="0"/>
                        </a:rPr>
                        <a:t>Flag</a:t>
                      </a:r>
                    </a:p>
                  </a:txBody>
                  <a:tcPr anchor="b">
                    <a:solidFill>
                      <a:srgbClr val="003300"/>
                    </a:solidFill>
                  </a:tcPr>
                </a:tc>
                <a:tc>
                  <a:txBody>
                    <a:bodyPr/>
                    <a:lstStyle/>
                    <a:p>
                      <a:pPr algn="ctr" fontAlgn="b"/>
                      <a:r>
                        <a:rPr lang="en-US" sz="2000" b="1" dirty="0">
                          <a:solidFill>
                            <a:srgbClr val="FFFFFF"/>
                          </a:solidFill>
                          <a:effectLst/>
                          <a:latin typeface="Times New Roman" panose="02020603050405020304" pitchFamily="18" charset="0"/>
                          <a:cs typeface="Times New Roman" panose="02020603050405020304" pitchFamily="18" charset="0"/>
                        </a:rPr>
                        <a:t>Description</a:t>
                      </a:r>
                    </a:p>
                  </a:txBody>
                  <a:tcPr anchor="b">
                    <a:solidFill>
                      <a:srgbClr val="003300"/>
                    </a:solidFill>
                  </a:tcPr>
                </a:tc>
                <a:extLst>
                  <a:ext uri="{0D108BD9-81ED-4DB2-BD59-A6C34878D82A}">
                    <a16:rowId xmlns:a16="http://schemas.microsoft.com/office/drawing/2014/main" val="10000"/>
                  </a:ext>
                </a:extLst>
              </a:tr>
              <a:tr h="465870">
                <a:tc>
                  <a:txBody>
                    <a:bodyPr/>
                    <a:lstStyle/>
                    <a:p>
                      <a:pPr algn="ctr" fontAlgn="t"/>
                      <a:r>
                        <a:rPr lang="en-US" b="1" dirty="0">
                          <a:solidFill>
                            <a:srgbClr val="414141"/>
                          </a:solidFill>
                          <a:effectLst/>
                          <a:latin typeface="Times New Roman" panose="02020603050405020304" pitchFamily="18" charset="0"/>
                          <a:cs typeface="Times New Roman" panose="02020603050405020304" pitchFamily="18" charset="0"/>
                        </a:rPr>
                        <a:t>r</a:t>
                      </a:r>
                    </a:p>
                  </a:txBody>
                  <a:tcPr/>
                </a:tc>
                <a:tc>
                  <a:txBody>
                    <a:bodyPr/>
                    <a:lstStyle/>
                    <a:p>
                      <a:pPr fontAlgn="t"/>
                      <a:r>
                        <a:rPr lang="en-US">
                          <a:solidFill>
                            <a:srgbClr val="414141"/>
                          </a:solidFill>
                          <a:effectLst/>
                          <a:latin typeface="Times New Roman" panose="02020603050405020304" pitchFamily="18" charset="0"/>
                          <a:cs typeface="Times New Roman" panose="02020603050405020304" pitchFamily="18" charset="0"/>
                        </a:rPr>
                        <a:t>Open file for reading. An exception occurs if the file does not exist.</a:t>
                      </a:r>
                    </a:p>
                  </a:txBody>
                  <a:tcPr/>
                </a:tc>
                <a:extLst>
                  <a:ext uri="{0D108BD9-81ED-4DB2-BD59-A6C34878D82A}">
                    <a16:rowId xmlns:a16="http://schemas.microsoft.com/office/drawing/2014/main" val="10001"/>
                  </a:ext>
                </a:extLst>
              </a:tr>
              <a:tr h="465870">
                <a:tc>
                  <a:txBody>
                    <a:bodyPr/>
                    <a:lstStyle/>
                    <a:p>
                      <a:pPr algn="ctr" fontAlgn="t"/>
                      <a:r>
                        <a:rPr lang="en-US" b="1" dirty="0">
                          <a:solidFill>
                            <a:srgbClr val="414141"/>
                          </a:solidFill>
                          <a:effectLst/>
                          <a:latin typeface="Times New Roman" panose="02020603050405020304" pitchFamily="18" charset="0"/>
                          <a:cs typeface="Times New Roman" panose="02020603050405020304" pitchFamily="18" charset="0"/>
                        </a:rPr>
                        <a:t>r+</a:t>
                      </a:r>
                    </a:p>
                  </a:txBody>
                  <a:tcPr/>
                </a:tc>
                <a:tc>
                  <a:txBody>
                    <a:bodyPr/>
                    <a:lstStyle/>
                    <a:p>
                      <a:pPr fontAlgn="t"/>
                      <a:r>
                        <a:rPr lang="en-US">
                          <a:solidFill>
                            <a:srgbClr val="414141"/>
                          </a:solidFill>
                          <a:effectLst/>
                          <a:latin typeface="Times New Roman" panose="02020603050405020304" pitchFamily="18" charset="0"/>
                          <a:cs typeface="Times New Roman" panose="02020603050405020304" pitchFamily="18" charset="0"/>
                        </a:rPr>
                        <a:t>Open file for reading and writing. An exception occurs if the file does not exist.</a:t>
                      </a:r>
                    </a:p>
                  </a:txBody>
                  <a:tcPr/>
                </a:tc>
                <a:extLst>
                  <a:ext uri="{0D108BD9-81ED-4DB2-BD59-A6C34878D82A}">
                    <a16:rowId xmlns:a16="http://schemas.microsoft.com/office/drawing/2014/main" val="10002"/>
                  </a:ext>
                </a:extLst>
              </a:tr>
              <a:tr h="465870">
                <a:tc>
                  <a:txBody>
                    <a:bodyPr/>
                    <a:lstStyle/>
                    <a:p>
                      <a:pPr algn="ctr" fontAlgn="t"/>
                      <a:r>
                        <a:rPr lang="en-US" b="1" dirty="0" err="1">
                          <a:solidFill>
                            <a:srgbClr val="414141"/>
                          </a:solidFill>
                          <a:effectLst/>
                          <a:latin typeface="Times New Roman" panose="02020603050405020304" pitchFamily="18" charset="0"/>
                          <a:cs typeface="Times New Roman" panose="02020603050405020304" pitchFamily="18" charset="0"/>
                        </a:rPr>
                        <a:t>rs</a:t>
                      </a:r>
                      <a:endParaRPr lang="en-US" b="1" dirty="0">
                        <a:solidFill>
                          <a:srgbClr val="414141"/>
                        </a:solidFill>
                        <a:effectLst/>
                        <a:latin typeface="Times New Roman" panose="02020603050405020304" pitchFamily="18" charset="0"/>
                        <a:cs typeface="Times New Roman" panose="02020603050405020304" pitchFamily="18" charset="0"/>
                      </a:endParaRPr>
                    </a:p>
                  </a:txBody>
                  <a:tcPr/>
                </a:tc>
                <a:tc>
                  <a:txBody>
                    <a:bodyPr/>
                    <a:lstStyle/>
                    <a:p>
                      <a:pPr fontAlgn="t"/>
                      <a:r>
                        <a:rPr lang="en-US" dirty="0">
                          <a:solidFill>
                            <a:srgbClr val="414141"/>
                          </a:solidFill>
                          <a:effectLst/>
                          <a:latin typeface="Times New Roman" panose="02020603050405020304" pitchFamily="18" charset="0"/>
                          <a:cs typeface="Times New Roman" panose="02020603050405020304" pitchFamily="18" charset="0"/>
                        </a:rPr>
                        <a:t>Open file for reading in synchronous mode.</a:t>
                      </a:r>
                    </a:p>
                  </a:txBody>
                  <a:tcPr/>
                </a:tc>
                <a:extLst>
                  <a:ext uri="{0D108BD9-81ED-4DB2-BD59-A6C34878D82A}">
                    <a16:rowId xmlns:a16="http://schemas.microsoft.com/office/drawing/2014/main" val="10003"/>
                  </a:ext>
                </a:extLst>
              </a:tr>
              <a:tr h="804105">
                <a:tc>
                  <a:txBody>
                    <a:bodyPr/>
                    <a:lstStyle/>
                    <a:p>
                      <a:pPr algn="ctr" fontAlgn="t"/>
                      <a:r>
                        <a:rPr lang="en-US" b="1" dirty="0" err="1">
                          <a:solidFill>
                            <a:srgbClr val="414141"/>
                          </a:solidFill>
                          <a:effectLst/>
                          <a:latin typeface="Times New Roman" panose="02020603050405020304" pitchFamily="18" charset="0"/>
                          <a:cs typeface="Times New Roman" panose="02020603050405020304" pitchFamily="18" charset="0"/>
                        </a:rPr>
                        <a:t>rs</a:t>
                      </a:r>
                      <a:r>
                        <a:rPr lang="en-US" b="1" dirty="0">
                          <a:solidFill>
                            <a:srgbClr val="414141"/>
                          </a:solidFill>
                          <a:effectLst/>
                          <a:latin typeface="Times New Roman" panose="02020603050405020304" pitchFamily="18" charset="0"/>
                          <a:cs typeface="Times New Roman" panose="02020603050405020304" pitchFamily="18" charset="0"/>
                        </a:rPr>
                        <a:t>+</a:t>
                      </a:r>
                    </a:p>
                  </a:txBody>
                  <a:tcPr/>
                </a:tc>
                <a:tc>
                  <a:txBody>
                    <a:bodyPr/>
                    <a:lstStyle/>
                    <a:p>
                      <a:pPr fontAlgn="t"/>
                      <a:r>
                        <a:rPr lang="en-US">
                          <a:solidFill>
                            <a:srgbClr val="414141"/>
                          </a:solidFill>
                          <a:effectLst/>
                          <a:latin typeface="Times New Roman" panose="02020603050405020304" pitchFamily="18" charset="0"/>
                          <a:cs typeface="Times New Roman" panose="02020603050405020304" pitchFamily="18" charset="0"/>
                        </a:rPr>
                        <a:t>Open file for reading and writing, telling the OS to open it synchronously. See notes for 'rs' about using this with caution.</a:t>
                      </a:r>
                    </a:p>
                  </a:txBody>
                  <a:tcPr/>
                </a:tc>
                <a:extLst>
                  <a:ext uri="{0D108BD9-81ED-4DB2-BD59-A6C34878D82A}">
                    <a16:rowId xmlns:a16="http://schemas.microsoft.com/office/drawing/2014/main" val="10004"/>
                  </a:ext>
                </a:extLst>
              </a:tr>
              <a:tr h="465870">
                <a:tc>
                  <a:txBody>
                    <a:bodyPr/>
                    <a:lstStyle/>
                    <a:p>
                      <a:pPr algn="ctr" fontAlgn="t"/>
                      <a:r>
                        <a:rPr lang="en-US" b="1" dirty="0">
                          <a:solidFill>
                            <a:srgbClr val="414141"/>
                          </a:solidFill>
                          <a:effectLst/>
                          <a:latin typeface="Times New Roman" panose="02020603050405020304" pitchFamily="18" charset="0"/>
                          <a:cs typeface="Times New Roman" panose="02020603050405020304" pitchFamily="18" charset="0"/>
                        </a:rPr>
                        <a:t>w</a:t>
                      </a:r>
                    </a:p>
                  </a:txBody>
                  <a:tcPr/>
                </a:tc>
                <a:tc>
                  <a:txBody>
                    <a:bodyPr/>
                    <a:lstStyle/>
                    <a:p>
                      <a:pPr fontAlgn="t"/>
                      <a:r>
                        <a:rPr lang="en-US">
                          <a:solidFill>
                            <a:srgbClr val="414141"/>
                          </a:solidFill>
                          <a:effectLst/>
                          <a:latin typeface="Times New Roman" panose="02020603050405020304" pitchFamily="18" charset="0"/>
                          <a:cs typeface="Times New Roman" panose="02020603050405020304" pitchFamily="18" charset="0"/>
                        </a:rPr>
                        <a:t>Open file for writing. The file is created (if it does not exist) or truncated (if it exists).</a:t>
                      </a:r>
                    </a:p>
                  </a:txBody>
                  <a:tcPr/>
                </a:tc>
                <a:extLst>
                  <a:ext uri="{0D108BD9-81ED-4DB2-BD59-A6C34878D82A}">
                    <a16:rowId xmlns:a16="http://schemas.microsoft.com/office/drawing/2014/main" val="10005"/>
                  </a:ext>
                </a:extLst>
              </a:tr>
              <a:tr h="465870">
                <a:tc>
                  <a:txBody>
                    <a:bodyPr/>
                    <a:lstStyle/>
                    <a:p>
                      <a:pPr algn="ctr" fontAlgn="t"/>
                      <a:r>
                        <a:rPr lang="en-US" b="1" dirty="0" err="1">
                          <a:solidFill>
                            <a:srgbClr val="414141"/>
                          </a:solidFill>
                          <a:effectLst/>
                          <a:latin typeface="Times New Roman" panose="02020603050405020304" pitchFamily="18" charset="0"/>
                          <a:cs typeface="Times New Roman" panose="02020603050405020304" pitchFamily="18" charset="0"/>
                        </a:rPr>
                        <a:t>wx</a:t>
                      </a:r>
                      <a:endParaRPr lang="en-US" b="1" dirty="0">
                        <a:solidFill>
                          <a:srgbClr val="414141"/>
                        </a:solidFill>
                        <a:effectLst/>
                        <a:latin typeface="Times New Roman" panose="02020603050405020304" pitchFamily="18" charset="0"/>
                        <a:cs typeface="Times New Roman" panose="02020603050405020304" pitchFamily="18" charset="0"/>
                      </a:endParaRPr>
                    </a:p>
                  </a:txBody>
                  <a:tcPr/>
                </a:tc>
                <a:tc>
                  <a:txBody>
                    <a:bodyPr/>
                    <a:lstStyle/>
                    <a:p>
                      <a:pPr fontAlgn="t"/>
                      <a:r>
                        <a:rPr lang="en-US">
                          <a:solidFill>
                            <a:srgbClr val="414141"/>
                          </a:solidFill>
                          <a:effectLst/>
                          <a:latin typeface="Times New Roman" panose="02020603050405020304" pitchFamily="18" charset="0"/>
                          <a:cs typeface="Times New Roman" panose="02020603050405020304" pitchFamily="18" charset="0"/>
                        </a:rPr>
                        <a:t>Like 'w' but fails if path exists.</a:t>
                      </a:r>
                    </a:p>
                  </a:txBody>
                  <a:tcPr/>
                </a:tc>
                <a:extLst>
                  <a:ext uri="{0D108BD9-81ED-4DB2-BD59-A6C34878D82A}">
                    <a16:rowId xmlns:a16="http://schemas.microsoft.com/office/drawing/2014/main" val="10006"/>
                  </a:ext>
                </a:extLst>
              </a:tr>
              <a:tr h="804105">
                <a:tc>
                  <a:txBody>
                    <a:bodyPr/>
                    <a:lstStyle/>
                    <a:p>
                      <a:pPr algn="ctr" fontAlgn="t"/>
                      <a:r>
                        <a:rPr lang="en-US" b="1" dirty="0">
                          <a:solidFill>
                            <a:srgbClr val="414141"/>
                          </a:solidFill>
                          <a:effectLst/>
                          <a:latin typeface="Times New Roman" panose="02020603050405020304" pitchFamily="18" charset="0"/>
                          <a:cs typeface="Times New Roman" panose="02020603050405020304" pitchFamily="18" charset="0"/>
                        </a:rPr>
                        <a:t>w+</a:t>
                      </a:r>
                    </a:p>
                  </a:txBody>
                  <a:tcPr/>
                </a:tc>
                <a:tc>
                  <a:txBody>
                    <a:bodyPr/>
                    <a:lstStyle/>
                    <a:p>
                      <a:pPr fontAlgn="t"/>
                      <a:r>
                        <a:rPr lang="en-US">
                          <a:solidFill>
                            <a:srgbClr val="414141"/>
                          </a:solidFill>
                          <a:effectLst/>
                          <a:latin typeface="Times New Roman" panose="02020603050405020304" pitchFamily="18" charset="0"/>
                          <a:cs typeface="Times New Roman" panose="02020603050405020304" pitchFamily="18" charset="0"/>
                        </a:rPr>
                        <a:t>Open file for reading and writing. The file is created (if it does not exist) or truncated (if it exists).</a:t>
                      </a:r>
                    </a:p>
                  </a:txBody>
                  <a:tcPr/>
                </a:tc>
                <a:extLst>
                  <a:ext uri="{0D108BD9-81ED-4DB2-BD59-A6C34878D82A}">
                    <a16:rowId xmlns:a16="http://schemas.microsoft.com/office/drawing/2014/main" val="10007"/>
                  </a:ext>
                </a:extLst>
              </a:tr>
              <a:tr h="465870">
                <a:tc>
                  <a:txBody>
                    <a:bodyPr/>
                    <a:lstStyle/>
                    <a:p>
                      <a:pPr algn="ctr" fontAlgn="t"/>
                      <a:r>
                        <a:rPr lang="en-US" b="1" dirty="0" err="1">
                          <a:solidFill>
                            <a:srgbClr val="414141"/>
                          </a:solidFill>
                          <a:effectLst/>
                          <a:latin typeface="Times New Roman" panose="02020603050405020304" pitchFamily="18" charset="0"/>
                          <a:cs typeface="Times New Roman" panose="02020603050405020304" pitchFamily="18" charset="0"/>
                        </a:rPr>
                        <a:t>wx</a:t>
                      </a:r>
                      <a:r>
                        <a:rPr lang="en-US" b="1" dirty="0">
                          <a:solidFill>
                            <a:srgbClr val="414141"/>
                          </a:solidFill>
                          <a:effectLst/>
                          <a:latin typeface="Times New Roman" panose="02020603050405020304" pitchFamily="18" charset="0"/>
                          <a:cs typeface="Times New Roman" panose="02020603050405020304" pitchFamily="18" charset="0"/>
                        </a:rPr>
                        <a:t>+</a:t>
                      </a:r>
                    </a:p>
                  </a:txBody>
                  <a:tcPr/>
                </a:tc>
                <a:tc>
                  <a:txBody>
                    <a:bodyPr/>
                    <a:lstStyle/>
                    <a:p>
                      <a:pPr fontAlgn="t"/>
                      <a:r>
                        <a:rPr lang="en-US">
                          <a:solidFill>
                            <a:srgbClr val="414141"/>
                          </a:solidFill>
                          <a:effectLst/>
                          <a:latin typeface="Times New Roman" panose="02020603050405020304" pitchFamily="18" charset="0"/>
                          <a:cs typeface="Times New Roman" panose="02020603050405020304" pitchFamily="18" charset="0"/>
                        </a:rPr>
                        <a:t>Like 'w+' but fails if path exists.</a:t>
                      </a:r>
                    </a:p>
                  </a:txBody>
                  <a:tcPr/>
                </a:tc>
                <a:extLst>
                  <a:ext uri="{0D108BD9-81ED-4DB2-BD59-A6C34878D82A}">
                    <a16:rowId xmlns:a16="http://schemas.microsoft.com/office/drawing/2014/main" val="10008"/>
                  </a:ext>
                </a:extLst>
              </a:tr>
              <a:tr h="465870">
                <a:tc>
                  <a:txBody>
                    <a:bodyPr/>
                    <a:lstStyle/>
                    <a:p>
                      <a:pPr algn="ctr" fontAlgn="t"/>
                      <a:r>
                        <a:rPr lang="en-US" b="1">
                          <a:solidFill>
                            <a:srgbClr val="414141"/>
                          </a:solidFill>
                          <a:effectLst/>
                          <a:latin typeface="Times New Roman" panose="02020603050405020304" pitchFamily="18" charset="0"/>
                          <a:cs typeface="Times New Roman" panose="02020603050405020304" pitchFamily="18" charset="0"/>
                        </a:rPr>
                        <a:t>a</a:t>
                      </a:r>
                    </a:p>
                  </a:txBody>
                  <a:tcPr/>
                </a:tc>
                <a:tc>
                  <a:txBody>
                    <a:bodyPr/>
                    <a:lstStyle/>
                    <a:p>
                      <a:pPr fontAlgn="t"/>
                      <a:r>
                        <a:rPr lang="en-US">
                          <a:solidFill>
                            <a:srgbClr val="414141"/>
                          </a:solidFill>
                          <a:effectLst/>
                          <a:latin typeface="Times New Roman" panose="02020603050405020304" pitchFamily="18" charset="0"/>
                          <a:cs typeface="Times New Roman" panose="02020603050405020304" pitchFamily="18" charset="0"/>
                        </a:rPr>
                        <a:t>Open file for appending. The file is created if it does not exist.</a:t>
                      </a:r>
                    </a:p>
                  </a:txBody>
                  <a:tcPr/>
                </a:tc>
                <a:extLst>
                  <a:ext uri="{0D108BD9-81ED-4DB2-BD59-A6C34878D82A}">
                    <a16:rowId xmlns:a16="http://schemas.microsoft.com/office/drawing/2014/main" val="10009"/>
                  </a:ext>
                </a:extLst>
              </a:tr>
              <a:tr h="465870">
                <a:tc>
                  <a:txBody>
                    <a:bodyPr/>
                    <a:lstStyle/>
                    <a:p>
                      <a:pPr algn="ctr" fontAlgn="t"/>
                      <a:r>
                        <a:rPr lang="en-US" b="1" dirty="0">
                          <a:solidFill>
                            <a:srgbClr val="414141"/>
                          </a:solidFill>
                          <a:effectLst/>
                          <a:latin typeface="Times New Roman" panose="02020603050405020304" pitchFamily="18" charset="0"/>
                          <a:cs typeface="Times New Roman" panose="02020603050405020304" pitchFamily="18" charset="0"/>
                        </a:rPr>
                        <a:t>ax</a:t>
                      </a:r>
                    </a:p>
                  </a:txBody>
                  <a:tcPr/>
                </a:tc>
                <a:tc>
                  <a:txBody>
                    <a:bodyPr/>
                    <a:lstStyle/>
                    <a:p>
                      <a:pPr fontAlgn="t"/>
                      <a:r>
                        <a:rPr lang="en-US">
                          <a:solidFill>
                            <a:srgbClr val="414141"/>
                          </a:solidFill>
                          <a:effectLst/>
                          <a:latin typeface="Times New Roman" panose="02020603050405020304" pitchFamily="18" charset="0"/>
                          <a:cs typeface="Times New Roman" panose="02020603050405020304" pitchFamily="18" charset="0"/>
                        </a:rPr>
                        <a:t>Like 'a' but fails if path exists.</a:t>
                      </a:r>
                    </a:p>
                  </a:txBody>
                  <a:tcPr/>
                </a:tc>
                <a:extLst>
                  <a:ext uri="{0D108BD9-81ED-4DB2-BD59-A6C34878D82A}">
                    <a16:rowId xmlns:a16="http://schemas.microsoft.com/office/drawing/2014/main" val="10010"/>
                  </a:ext>
                </a:extLst>
              </a:tr>
              <a:tr h="465870">
                <a:tc>
                  <a:txBody>
                    <a:bodyPr/>
                    <a:lstStyle/>
                    <a:p>
                      <a:pPr algn="ctr" fontAlgn="t"/>
                      <a:r>
                        <a:rPr lang="en-US" b="1" dirty="0">
                          <a:solidFill>
                            <a:srgbClr val="414141"/>
                          </a:solidFill>
                          <a:effectLst/>
                          <a:latin typeface="Times New Roman" panose="02020603050405020304" pitchFamily="18" charset="0"/>
                          <a:cs typeface="Times New Roman" panose="02020603050405020304" pitchFamily="18" charset="0"/>
                        </a:rPr>
                        <a:t>a+</a:t>
                      </a:r>
                    </a:p>
                  </a:txBody>
                  <a:tcPr/>
                </a:tc>
                <a:tc>
                  <a:txBody>
                    <a:bodyPr/>
                    <a:lstStyle/>
                    <a:p>
                      <a:pPr fontAlgn="t"/>
                      <a:r>
                        <a:rPr lang="en-US">
                          <a:solidFill>
                            <a:srgbClr val="414141"/>
                          </a:solidFill>
                          <a:effectLst/>
                          <a:latin typeface="Times New Roman" panose="02020603050405020304" pitchFamily="18" charset="0"/>
                          <a:cs typeface="Times New Roman" panose="02020603050405020304" pitchFamily="18" charset="0"/>
                        </a:rPr>
                        <a:t>Open file for reading and appending. The file is created if it does not exist.</a:t>
                      </a:r>
                    </a:p>
                  </a:txBody>
                  <a:tcPr/>
                </a:tc>
                <a:extLst>
                  <a:ext uri="{0D108BD9-81ED-4DB2-BD59-A6C34878D82A}">
                    <a16:rowId xmlns:a16="http://schemas.microsoft.com/office/drawing/2014/main" val="10011"/>
                  </a:ext>
                </a:extLst>
              </a:tr>
              <a:tr h="465870">
                <a:tc>
                  <a:txBody>
                    <a:bodyPr/>
                    <a:lstStyle/>
                    <a:p>
                      <a:pPr algn="ctr" fontAlgn="t"/>
                      <a:r>
                        <a:rPr lang="en-US" b="1" dirty="0">
                          <a:solidFill>
                            <a:srgbClr val="414141"/>
                          </a:solidFill>
                          <a:effectLst/>
                          <a:latin typeface="Times New Roman" panose="02020603050405020304" pitchFamily="18" charset="0"/>
                          <a:cs typeface="Times New Roman" panose="02020603050405020304" pitchFamily="18" charset="0"/>
                        </a:rPr>
                        <a:t>ax+</a:t>
                      </a:r>
                    </a:p>
                  </a:txBody>
                  <a:tcPr/>
                </a:tc>
                <a:tc>
                  <a:txBody>
                    <a:bodyPr/>
                    <a:lstStyle/>
                    <a:p>
                      <a:pPr fontAlgn="t"/>
                      <a:r>
                        <a:rPr lang="en-US" dirty="0">
                          <a:solidFill>
                            <a:srgbClr val="414141"/>
                          </a:solidFill>
                          <a:effectLst/>
                          <a:latin typeface="Times New Roman" panose="02020603050405020304" pitchFamily="18" charset="0"/>
                          <a:cs typeface="Times New Roman" panose="02020603050405020304" pitchFamily="18" charset="0"/>
                        </a:rPr>
                        <a:t>Like 'a+' but fails if path exists.</a:t>
                      </a:r>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221653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4E890-8149-E08E-D81A-78D9B6A201F0}"/>
              </a:ext>
            </a:extLst>
          </p:cNvPr>
          <p:cNvSpPr>
            <a:spLocks noGrp="1"/>
          </p:cNvSpPr>
          <p:nvPr>
            <p:ph type="title"/>
          </p:nvPr>
        </p:nvSpPr>
        <p:spPr/>
        <p:txBody>
          <a:bodyPr/>
          <a:lstStyle/>
          <a:p>
            <a:r>
              <a:rPr lang="en-US" sz="4400" b="1" i="0" u="none" strike="noStrike" dirty="0">
                <a:solidFill>
                  <a:srgbClr val="600000"/>
                </a:solidFill>
                <a:effectLst/>
                <a:latin typeface="Times New Roman" panose="02020603050405020304" pitchFamily="18" charset="0"/>
              </a:rPr>
              <a:t>Delete a File</a:t>
            </a:r>
            <a:endParaRPr lang="en-IN" dirty="0"/>
          </a:p>
        </p:txBody>
      </p:sp>
      <p:sp>
        <p:nvSpPr>
          <p:cNvPr id="3" name="Content Placeholder 2">
            <a:extLst>
              <a:ext uri="{FF2B5EF4-FFF2-40B4-BE49-F238E27FC236}">
                <a16:creationId xmlns:a16="http://schemas.microsoft.com/office/drawing/2014/main" id="{090DC607-2422-67D8-C8E7-DE62AC64C8BD}"/>
              </a:ext>
            </a:extLst>
          </p:cNvPr>
          <p:cNvSpPr>
            <a:spLocks noGrp="1"/>
          </p:cNvSpPr>
          <p:nvPr>
            <p:ph idx="1"/>
          </p:nvPr>
        </p:nvSpPr>
        <p:spPr/>
        <p:txBody>
          <a:bodyPr/>
          <a:lstStyle/>
          <a:p>
            <a:endParaRPr lang="en-IN"/>
          </a:p>
        </p:txBody>
      </p:sp>
      <p:sp>
        <p:nvSpPr>
          <p:cNvPr id="5" name="TextBox 4">
            <a:extLst>
              <a:ext uri="{FF2B5EF4-FFF2-40B4-BE49-F238E27FC236}">
                <a16:creationId xmlns:a16="http://schemas.microsoft.com/office/drawing/2014/main" id="{8FC66E8D-D449-878F-B02F-98D2C8147071}"/>
              </a:ext>
            </a:extLst>
          </p:cNvPr>
          <p:cNvSpPr txBox="1"/>
          <p:nvPr/>
        </p:nvSpPr>
        <p:spPr>
          <a:xfrm>
            <a:off x="1110343" y="1927716"/>
            <a:ext cx="9461241" cy="3365024"/>
          </a:xfrm>
          <a:prstGeom prst="rect">
            <a:avLst/>
          </a:prstGeom>
          <a:noFill/>
        </p:spPr>
        <p:txBody>
          <a:bodyPr wrap="square">
            <a:spAutoFit/>
          </a:bodyPr>
          <a:lstStyle/>
          <a:p>
            <a:pPr algn="just" rtl="0" fontAlgn="base">
              <a:spcBef>
                <a:spcPts val="0"/>
              </a:spcBef>
              <a:spcAft>
                <a:spcPts val="0"/>
              </a:spcAft>
              <a:buFont typeface="Arial" panose="020B0604020202020204" pitchFamily="34" charset="0"/>
              <a:buChar char="•"/>
            </a:pPr>
            <a:r>
              <a:rPr lang="en-US" sz="2800" b="0" i="0" u="none" strike="noStrike" dirty="0">
                <a:solidFill>
                  <a:srgbClr val="003300"/>
                </a:solidFill>
                <a:effectLst/>
                <a:latin typeface="Times New Roman" panose="02020603050405020304" pitchFamily="18" charset="0"/>
              </a:rPr>
              <a:t>The </a:t>
            </a:r>
            <a:r>
              <a:rPr lang="en-US" sz="2800" b="1" i="0" u="none" strike="noStrike" dirty="0" err="1">
                <a:solidFill>
                  <a:srgbClr val="600000"/>
                </a:solidFill>
                <a:effectLst/>
                <a:latin typeface="Times New Roman" panose="02020603050405020304" pitchFamily="18" charset="0"/>
              </a:rPr>
              <a:t>fs.unlink</a:t>
            </a:r>
            <a:r>
              <a:rPr lang="en-US" sz="2800" b="1" i="0" u="none" strike="noStrike" dirty="0">
                <a:solidFill>
                  <a:srgbClr val="600000"/>
                </a:solidFill>
                <a:effectLst/>
                <a:latin typeface="Times New Roman" panose="02020603050405020304" pitchFamily="18" charset="0"/>
              </a:rPr>
              <a:t>() </a:t>
            </a:r>
            <a:r>
              <a:rPr lang="en-US" sz="2800" b="0" i="0" u="none" strike="noStrike" dirty="0">
                <a:solidFill>
                  <a:srgbClr val="003300"/>
                </a:solidFill>
                <a:effectLst/>
                <a:latin typeface="Times New Roman" panose="02020603050405020304" pitchFamily="18" charset="0"/>
              </a:rPr>
              <a:t>method is used to remove a file or symbolic link from the file system. </a:t>
            </a:r>
            <a:endParaRPr lang="en-US" sz="2800" b="1" i="0" u="none" strike="noStrike" dirty="0">
              <a:solidFill>
                <a:srgbClr val="600000"/>
              </a:solidFill>
              <a:effectLst/>
              <a:latin typeface="Noto Sans Symbols"/>
            </a:endParaRPr>
          </a:p>
          <a:p>
            <a:pPr algn="just" rtl="0" fontAlgn="base">
              <a:spcBef>
                <a:spcPts val="1000"/>
              </a:spcBef>
              <a:spcAft>
                <a:spcPts val="0"/>
              </a:spcAft>
              <a:buFont typeface="Arial" panose="020B0604020202020204" pitchFamily="34" charset="0"/>
              <a:buChar char="•"/>
            </a:pPr>
            <a:r>
              <a:rPr lang="en-US" sz="2800" b="0" i="0" u="none" strike="noStrike" dirty="0">
                <a:solidFill>
                  <a:srgbClr val="003300"/>
                </a:solidFill>
                <a:effectLst/>
                <a:latin typeface="Times New Roman" panose="02020603050405020304" pitchFamily="18" charset="0"/>
              </a:rPr>
              <a:t>This function does not work on directories, therefore it is recommended to use </a:t>
            </a:r>
            <a:r>
              <a:rPr lang="en-US" sz="2800" b="1" i="0" u="none" strike="noStrike" dirty="0" err="1">
                <a:solidFill>
                  <a:srgbClr val="600000"/>
                </a:solidFill>
                <a:effectLst/>
                <a:latin typeface="Times New Roman" panose="02020603050405020304" pitchFamily="18" charset="0"/>
              </a:rPr>
              <a:t>fs.rmdir</a:t>
            </a:r>
            <a:r>
              <a:rPr lang="en-US" sz="2800" b="1" i="0" u="none" strike="noStrike" dirty="0">
                <a:solidFill>
                  <a:srgbClr val="600000"/>
                </a:solidFill>
                <a:effectLst/>
                <a:latin typeface="Times New Roman" panose="02020603050405020304" pitchFamily="18" charset="0"/>
              </a:rPr>
              <a:t>() to remove a directory</a:t>
            </a:r>
            <a:r>
              <a:rPr lang="en-US" sz="2800" b="0" i="0" u="none" strike="noStrike" dirty="0">
                <a:solidFill>
                  <a:srgbClr val="600000"/>
                </a:solidFill>
                <a:effectLst/>
                <a:latin typeface="Times New Roman" panose="02020603050405020304" pitchFamily="18" charset="0"/>
              </a:rPr>
              <a:t>.</a:t>
            </a:r>
            <a:endParaRPr lang="en-US" sz="2800" b="0" i="0" u="none" strike="noStrike" dirty="0">
              <a:solidFill>
                <a:srgbClr val="003300"/>
              </a:solidFill>
              <a:effectLst/>
              <a:latin typeface="Noto Sans Symbols"/>
            </a:endParaRPr>
          </a:p>
          <a:p>
            <a:pPr algn="ctr" rtl="0">
              <a:spcBef>
                <a:spcPts val="1000"/>
              </a:spcBef>
              <a:spcAft>
                <a:spcPts val="0"/>
              </a:spcAft>
            </a:pPr>
            <a:r>
              <a:rPr lang="en-US" sz="2800" b="1" i="0" u="none" strike="noStrike" dirty="0" err="1">
                <a:solidFill>
                  <a:srgbClr val="600000"/>
                </a:solidFill>
                <a:effectLst/>
                <a:latin typeface="Times New Roman" panose="02020603050405020304" pitchFamily="18" charset="0"/>
              </a:rPr>
              <a:t>fs.unlink</a:t>
            </a:r>
            <a:r>
              <a:rPr lang="en-US" sz="2800" b="1" i="0" u="none" strike="noStrike" dirty="0">
                <a:solidFill>
                  <a:srgbClr val="600000"/>
                </a:solidFill>
                <a:effectLst/>
                <a:latin typeface="Times New Roman" panose="02020603050405020304" pitchFamily="18" charset="0"/>
              </a:rPr>
              <a:t>(path, callback);</a:t>
            </a:r>
            <a:endParaRPr lang="en-US" sz="2800" dirty="0">
              <a:effectLst/>
            </a:endParaRPr>
          </a:p>
          <a:p>
            <a:br>
              <a:rPr lang="en-US" sz="2800" dirty="0"/>
            </a:br>
            <a:endParaRPr lang="en-IN" sz="2800" dirty="0"/>
          </a:p>
        </p:txBody>
      </p:sp>
    </p:spTree>
    <p:extLst>
      <p:ext uri="{BB962C8B-B14F-4D97-AF65-F5344CB8AC3E}">
        <p14:creationId xmlns:p14="http://schemas.microsoft.com/office/powerpoint/2010/main" val="38112900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A676E-B1E6-770F-07BB-09D217D1EA0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E14DC06-E4A7-2045-E444-37D3712CF8D1}"/>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86EB88E3-2880-E22D-7665-E397EEBEDE1F}"/>
              </a:ext>
            </a:extLst>
          </p:cNvPr>
          <p:cNvPicPr>
            <a:picLocks noChangeAspect="1"/>
          </p:cNvPicPr>
          <p:nvPr/>
        </p:nvPicPr>
        <p:blipFill>
          <a:blip r:embed="rId2"/>
          <a:stretch>
            <a:fillRect/>
          </a:stretch>
        </p:blipFill>
        <p:spPr>
          <a:xfrm>
            <a:off x="838201" y="537678"/>
            <a:ext cx="8803780" cy="4258258"/>
          </a:xfrm>
          <a:prstGeom prst="rect">
            <a:avLst/>
          </a:prstGeom>
          <a:ln w="63500">
            <a:solidFill>
              <a:srgbClr val="600000"/>
            </a:solidFill>
          </a:ln>
        </p:spPr>
      </p:pic>
    </p:spTree>
    <p:extLst>
      <p:ext uri="{BB962C8B-B14F-4D97-AF65-F5344CB8AC3E}">
        <p14:creationId xmlns:p14="http://schemas.microsoft.com/office/powerpoint/2010/main" val="17161270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F2C43-7571-F3E5-7B45-070312D10B7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1F4F04A-308E-5F4C-1BF0-6D99CDB9AE5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3C5CE37-7F8E-5BFB-5E8F-E98F456B7699}"/>
              </a:ext>
            </a:extLst>
          </p:cNvPr>
          <p:cNvPicPr>
            <a:picLocks noChangeAspect="1"/>
          </p:cNvPicPr>
          <p:nvPr/>
        </p:nvPicPr>
        <p:blipFill>
          <a:blip r:embed="rId2"/>
          <a:stretch>
            <a:fillRect/>
          </a:stretch>
        </p:blipFill>
        <p:spPr>
          <a:xfrm>
            <a:off x="838200" y="365125"/>
            <a:ext cx="11017219" cy="4351338"/>
          </a:xfrm>
          <a:prstGeom prst="rect">
            <a:avLst/>
          </a:prstGeom>
        </p:spPr>
      </p:pic>
    </p:spTree>
    <p:extLst>
      <p:ext uri="{BB962C8B-B14F-4D97-AF65-F5344CB8AC3E}">
        <p14:creationId xmlns:p14="http://schemas.microsoft.com/office/powerpoint/2010/main" val="2369213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B22D8-39DD-FCF0-041A-15239D5D6BA1}"/>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E5F36EF-959D-643F-88D7-2A90792FFC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7750" y="365125"/>
            <a:ext cx="10844968" cy="6617215"/>
          </a:xfrm>
        </p:spPr>
      </p:pic>
    </p:spTree>
    <p:extLst>
      <p:ext uri="{BB962C8B-B14F-4D97-AF65-F5344CB8AC3E}">
        <p14:creationId xmlns:p14="http://schemas.microsoft.com/office/powerpoint/2010/main" val="6742821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CDA89-C463-83B4-801C-E2EB41B3BC28}"/>
              </a:ext>
            </a:extLst>
          </p:cNvPr>
          <p:cNvSpPr>
            <a:spLocks noGrp="1"/>
          </p:cNvSpPr>
          <p:nvPr>
            <p:ph type="title"/>
          </p:nvPr>
        </p:nvSpPr>
        <p:spPr/>
        <p:txBody>
          <a:bodyPr>
            <a:normAutofit fontScale="90000"/>
          </a:bodyPr>
          <a:lstStyle/>
          <a:p>
            <a:r>
              <a:rPr lang="en-US" b="1" dirty="0" err="1"/>
              <a:t>NodeMailer</a:t>
            </a:r>
            <a:r>
              <a:rPr lang="en-US" b="1" dirty="0"/>
              <a:t> ('</a:t>
            </a:r>
            <a:r>
              <a:rPr lang="en-US" b="1" dirty="0" err="1"/>
              <a:t>nodemailer</a:t>
            </a:r>
            <a:r>
              <a:rPr lang="en-US" b="1" dirty="0"/>
              <a:t>') Module for Sending Email</a:t>
            </a:r>
            <a:br>
              <a:rPr lang="en-US" b="1" dirty="0"/>
            </a:br>
            <a:endParaRPr lang="en-IN" dirty="0"/>
          </a:p>
        </p:txBody>
      </p:sp>
      <p:sp>
        <p:nvSpPr>
          <p:cNvPr id="3" name="Content Placeholder 2">
            <a:extLst>
              <a:ext uri="{FF2B5EF4-FFF2-40B4-BE49-F238E27FC236}">
                <a16:creationId xmlns:a16="http://schemas.microsoft.com/office/drawing/2014/main" id="{C1D38FFA-C71A-05F1-2BE4-DAC32D27B8F9}"/>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EA21DEA3-22CE-9495-F998-1F9BD3B6841A}"/>
              </a:ext>
            </a:extLst>
          </p:cNvPr>
          <p:cNvPicPr>
            <a:picLocks noChangeAspect="1"/>
          </p:cNvPicPr>
          <p:nvPr/>
        </p:nvPicPr>
        <p:blipFill>
          <a:blip r:embed="rId2"/>
          <a:stretch>
            <a:fillRect/>
          </a:stretch>
        </p:blipFill>
        <p:spPr>
          <a:xfrm>
            <a:off x="233498" y="1405066"/>
            <a:ext cx="5654117" cy="5087809"/>
          </a:xfrm>
          <a:prstGeom prst="rect">
            <a:avLst/>
          </a:prstGeom>
          <a:ln w="28575">
            <a:solidFill>
              <a:schemeClr val="tx1"/>
            </a:solidFill>
          </a:ln>
        </p:spPr>
      </p:pic>
      <p:pic>
        <p:nvPicPr>
          <p:cNvPr id="9" name="Picture 8">
            <a:extLst>
              <a:ext uri="{FF2B5EF4-FFF2-40B4-BE49-F238E27FC236}">
                <a16:creationId xmlns:a16="http://schemas.microsoft.com/office/drawing/2014/main" id="{0A0EE68C-B501-FC88-899F-EC3C1E75D1D4}"/>
              </a:ext>
            </a:extLst>
          </p:cNvPr>
          <p:cNvPicPr>
            <a:picLocks noChangeAspect="1"/>
          </p:cNvPicPr>
          <p:nvPr/>
        </p:nvPicPr>
        <p:blipFill>
          <a:blip r:embed="rId3"/>
          <a:stretch>
            <a:fillRect/>
          </a:stretch>
        </p:blipFill>
        <p:spPr>
          <a:xfrm>
            <a:off x="5887615" y="1405065"/>
            <a:ext cx="5579707" cy="5087809"/>
          </a:xfrm>
          <a:prstGeom prst="rect">
            <a:avLst/>
          </a:prstGeom>
          <a:ln w="28575">
            <a:solidFill>
              <a:schemeClr val="tx1"/>
            </a:solidFill>
          </a:ln>
        </p:spPr>
      </p:pic>
    </p:spTree>
    <p:extLst>
      <p:ext uri="{BB962C8B-B14F-4D97-AF65-F5344CB8AC3E}">
        <p14:creationId xmlns:p14="http://schemas.microsoft.com/office/powerpoint/2010/main" val="17720285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F43D3-7AC5-DE45-CB20-3F67B1027A44}"/>
              </a:ext>
            </a:extLst>
          </p:cNvPr>
          <p:cNvSpPr>
            <a:spLocks noGrp="1"/>
          </p:cNvSpPr>
          <p:nvPr>
            <p:ph type="title"/>
          </p:nvPr>
        </p:nvSpPr>
        <p:spPr/>
        <p:txBody>
          <a:bodyPr/>
          <a:lstStyle/>
          <a:p>
            <a:r>
              <a:rPr lang="en-IN" dirty="0"/>
              <a:t>Note: </a:t>
            </a:r>
          </a:p>
        </p:txBody>
      </p:sp>
      <p:sp>
        <p:nvSpPr>
          <p:cNvPr id="3" name="Content Placeholder 2">
            <a:extLst>
              <a:ext uri="{FF2B5EF4-FFF2-40B4-BE49-F238E27FC236}">
                <a16:creationId xmlns:a16="http://schemas.microsoft.com/office/drawing/2014/main" id="{74FD2997-7A1A-052D-46B8-B83B71EDBD39}"/>
              </a:ext>
            </a:extLst>
          </p:cNvPr>
          <p:cNvSpPr>
            <a:spLocks noGrp="1"/>
          </p:cNvSpPr>
          <p:nvPr>
            <p:ph idx="1"/>
          </p:nvPr>
        </p:nvSpPr>
        <p:spPr>
          <a:ln w="28575">
            <a:solidFill>
              <a:srgbClr val="00B0F0"/>
            </a:solidFill>
          </a:ln>
        </p:spPr>
        <p:txBody>
          <a:bodyPr/>
          <a:lstStyle/>
          <a:p>
            <a:r>
              <a:rPr lang="en-US" dirty="0"/>
              <a:t>You need to check your SMTP server's hostname/port, and whether SSL/TLS is used.</a:t>
            </a:r>
          </a:p>
          <a:p>
            <a:r>
              <a:rPr lang="en-US" dirty="0"/>
              <a:t>For "</a:t>
            </a:r>
            <a:r>
              <a:rPr lang="en-US" dirty="0" err="1"/>
              <a:t>gmail</a:t>
            </a:r>
            <a:r>
              <a:rPr lang="en-US" dirty="0"/>
              <a:t>", the SMTP server's hostname/port is shown. You also need to "Enabled Less Secure Apps". </a:t>
            </a:r>
            <a:r>
              <a:rPr lang="en-US" dirty="0" err="1"/>
              <a:t>Goto</a:t>
            </a:r>
            <a:r>
              <a:rPr lang="en-US" dirty="0"/>
              <a:t> "Manage your google account" ⇒ security ⇒ "Less secure app access" ⇒ "on".</a:t>
            </a:r>
          </a:p>
          <a:p>
            <a:endParaRPr lang="en-IN" dirty="0"/>
          </a:p>
        </p:txBody>
      </p:sp>
    </p:spTree>
    <p:extLst>
      <p:ext uri="{BB962C8B-B14F-4D97-AF65-F5344CB8AC3E}">
        <p14:creationId xmlns:p14="http://schemas.microsoft.com/office/powerpoint/2010/main" val="31897883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9D976-6251-ED77-1B6C-A7D74B610447}"/>
              </a:ext>
            </a:extLst>
          </p:cNvPr>
          <p:cNvSpPr>
            <a:spLocks noGrp="1"/>
          </p:cNvSpPr>
          <p:nvPr>
            <p:ph type="title"/>
          </p:nvPr>
        </p:nvSpPr>
        <p:spPr/>
        <p:txBody>
          <a:bodyPr/>
          <a:lstStyle/>
          <a:p>
            <a:r>
              <a:rPr lang="en-IN" b="1" dirty="0"/>
              <a:t>	Node.js Database Programming</a:t>
            </a:r>
            <a:br>
              <a:rPr lang="en-IN" b="1" dirty="0"/>
            </a:br>
            <a:endParaRPr lang="en-IN" dirty="0"/>
          </a:p>
        </p:txBody>
      </p:sp>
      <p:sp>
        <p:nvSpPr>
          <p:cNvPr id="3" name="Content Placeholder 2">
            <a:extLst>
              <a:ext uri="{FF2B5EF4-FFF2-40B4-BE49-F238E27FC236}">
                <a16:creationId xmlns:a16="http://schemas.microsoft.com/office/drawing/2014/main" id="{FAFAFC22-6BAE-6A28-66D5-B0DB86492D3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009BC05-6966-037D-8240-86A8E3321404}"/>
              </a:ext>
            </a:extLst>
          </p:cNvPr>
          <p:cNvPicPr>
            <a:picLocks noChangeAspect="1"/>
          </p:cNvPicPr>
          <p:nvPr/>
        </p:nvPicPr>
        <p:blipFill>
          <a:blip r:embed="rId2"/>
          <a:stretch>
            <a:fillRect/>
          </a:stretch>
        </p:blipFill>
        <p:spPr>
          <a:xfrm>
            <a:off x="79430" y="0"/>
            <a:ext cx="6210838" cy="6708710"/>
          </a:xfrm>
          <a:prstGeom prst="rect">
            <a:avLst/>
          </a:prstGeom>
        </p:spPr>
      </p:pic>
      <p:pic>
        <p:nvPicPr>
          <p:cNvPr id="7" name="Picture 6">
            <a:extLst>
              <a:ext uri="{FF2B5EF4-FFF2-40B4-BE49-F238E27FC236}">
                <a16:creationId xmlns:a16="http://schemas.microsoft.com/office/drawing/2014/main" id="{9275C77B-4937-78A0-79E0-8AE74EA0FDB9}"/>
              </a:ext>
            </a:extLst>
          </p:cNvPr>
          <p:cNvPicPr>
            <a:picLocks noChangeAspect="1"/>
          </p:cNvPicPr>
          <p:nvPr/>
        </p:nvPicPr>
        <p:blipFill>
          <a:blip r:embed="rId3"/>
          <a:stretch>
            <a:fillRect/>
          </a:stretch>
        </p:blipFill>
        <p:spPr>
          <a:xfrm>
            <a:off x="6359900" y="76917"/>
            <a:ext cx="5387807" cy="6631793"/>
          </a:xfrm>
          <a:prstGeom prst="rect">
            <a:avLst/>
          </a:prstGeom>
        </p:spPr>
      </p:pic>
    </p:spTree>
    <p:extLst>
      <p:ext uri="{BB962C8B-B14F-4D97-AF65-F5344CB8AC3E}">
        <p14:creationId xmlns:p14="http://schemas.microsoft.com/office/powerpoint/2010/main" val="17091789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5D83F-B17D-78EF-E61E-14C80B43C5D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6DBBF19-1B6C-6060-A8F9-A21C2185F0D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704352F-C861-1D3A-EF28-2FD044134893}"/>
              </a:ext>
            </a:extLst>
          </p:cNvPr>
          <p:cNvPicPr>
            <a:picLocks noChangeAspect="1"/>
          </p:cNvPicPr>
          <p:nvPr/>
        </p:nvPicPr>
        <p:blipFill>
          <a:blip r:embed="rId2"/>
          <a:stretch>
            <a:fillRect/>
          </a:stretch>
        </p:blipFill>
        <p:spPr>
          <a:xfrm>
            <a:off x="130971" y="99515"/>
            <a:ext cx="6462320" cy="5424207"/>
          </a:xfrm>
          <a:prstGeom prst="rect">
            <a:avLst/>
          </a:prstGeom>
        </p:spPr>
      </p:pic>
      <p:pic>
        <p:nvPicPr>
          <p:cNvPr id="7" name="Picture 6">
            <a:extLst>
              <a:ext uri="{FF2B5EF4-FFF2-40B4-BE49-F238E27FC236}">
                <a16:creationId xmlns:a16="http://schemas.microsoft.com/office/drawing/2014/main" id="{4C8D1E1E-FE47-051D-D67A-797B54543A8D}"/>
              </a:ext>
            </a:extLst>
          </p:cNvPr>
          <p:cNvPicPr>
            <a:picLocks noChangeAspect="1"/>
          </p:cNvPicPr>
          <p:nvPr/>
        </p:nvPicPr>
        <p:blipFill>
          <a:blip r:embed="rId3"/>
          <a:stretch>
            <a:fillRect/>
          </a:stretch>
        </p:blipFill>
        <p:spPr>
          <a:xfrm>
            <a:off x="6096001" y="-116870"/>
            <a:ext cx="6096000" cy="6609745"/>
          </a:xfrm>
          <a:prstGeom prst="rect">
            <a:avLst/>
          </a:prstGeom>
        </p:spPr>
      </p:pic>
    </p:spTree>
    <p:extLst>
      <p:ext uri="{BB962C8B-B14F-4D97-AF65-F5344CB8AC3E}">
        <p14:creationId xmlns:p14="http://schemas.microsoft.com/office/powerpoint/2010/main" val="7758230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DA180-4058-B368-1644-7D11BD166EE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CB9D733-79A4-BF4A-EC51-7F66FCD722A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F0BAFB6-AFE6-5C59-21BC-D179B0F27E0D}"/>
              </a:ext>
            </a:extLst>
          </p:cNvPr>
          <p:cNvPicPr>
            <a:picLocks noChangeAspect="1"/>
          </p:cNvPicPr>
          <p:nvPr/>
        </p:nvPicPr>
        <p:blipFill>
          <a:blip r:embed="rId2"/>
          <a:stretch>
            <a:fillRect/>
          </a:stretch>
        </p:blipFill>
        <p:spPr>
          <a:xfrm>
            <a:off x="114721" y="260876"/>
            <a:ext cx="10513300" cy="4351338"/>
          </a:xfrm>
          <a:prstGeom prst="rect">
            <a:avLst/>
          </a:prstGeom>
        </p:spPr>
      </p:pic>
    </p:spTree>
    <p:extLst>
      <p:ext uri="{BB962C8B-B14F-4D97-AF65-F5344CB8AC3E}">
        <p14:creationId xmlns:p14="http://schemas.microsoft.com/office/powerpoint/2010/main" val="15558079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AB066-3572-43E0-8804-0B5AFC19510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AFF0733-913B-FEF6-1367-650FFCBA9CB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A68F775-111F-362E-25AE-0016111DC6C8}"/>
              </a:ext>
            </a:extLst>
          </p:cNvPr>
          <p:cNvPicPr>
            <a:picLocks noChangeAspect="1"/>
          </p:cNvPicPr>
          <p:nvPr/>
        </p:nvPicPr>
        <p:blipFill>
          <a:blip r:embed="rId2"/>
          <a:stretch>
            <a:fillRect/>
          </a:stretch>
        </p:blipFill>
        <p:spPr>
          <a:xfrm>
            <a:off x="261060" y="187309"/>
            <a:ext cx="9493499" cy="5495034"/>
          </a:xfrm>
          <a:prstGeom prst="rect">
            <a:avLst/>
          </a:prstGeom>
        </p:spPr>
      </p:pic>
    </p:spTree>
    <p:extLst>
      <p:ext uri="{BB962C8B-B14F-4D97-AF65-F5344CB8AC3E}">
        <p14:creationId xmlns:p14="http://schemas.microsoft.com/office/powerpoint/2010/main" val="20628211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58234-C92C-BA54-D26E-DD8CC757CC6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B29F5E8-87D5-0AB3-03A0-6D8E4E069EB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2A6F702-7DEC-745D-F9E9-C8A4B4AA80D8}"/>
              </a:ext>
            </a:extLst>
          </p:cNvPr>
          <p:cNvPicPr>
            <a:picLocks noChangeAspect="1"/>
          </p:cNvPicPr>
          <p:nvPr/>
        </p:nvPicPr>
        <p:blipFill>
          <a:blip r:embed="rId2"/>
          <a:stretch>
            <a:fillRect/>
          </a:stretch>
        </p:blipFill>
        <p:spPr>
          <a:xfrm>
            <a:off x="227819" y="165968"/>
            <a:ext cx="10959585" cy="5870937"/>
          </a:xfrm>
          <a:prstGeom prst="rect">
            <a:avLst/>
          </a:prstGeom>
        </p:spPr>
      </p:pic>
    </p:spTree>
    <p:extLst>
      <p:ext uri="{BB962C8B-B14F-4D97-AF65-F5344CB8AC3E}">
        <p14:creationId xmlns:p14="http://schemas.microsoft.com/office/powerpoint/2010/main" val="34156414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DE82D-8CC8-F8D3-2516-03D83F65EDBA}"/>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0C2B0499-70BA-2BDD-3335-432C2B2D8122}"/>
              </a:ext>
            </a:extLst>
          </p:cNvPr>
          <p:cNvSpPr>
            <a:spLocks noGrp="1"/>
          </p:cNvSpPr>
          <p:nvPr>
            <p:ph idx="1"/>
          </p:nvPr>
        </p:nvSpPr>
        <p:spPr/>
        <p:txBody>
          <a:bodyPr/>
          <a:lstStyle/>
          <a:p>
            <a:r>
              <a:rPr lang="en-IN" dirty="0">
                <a:hlinkClick r:id="rId2"/>
              </a:rPr>
              <a:t>https://www3.ntu.edu.sg/home/ehchua/programming/webprogramming/NodeJS_Basics.html#zz-2.1</a:t>
            </a:r>
            <a:endParaRPr lang="en-IN" dirty="0"/>
          </a:p>
          <a:p>
            <a:endParaRPr lang="en-IN" dirty="0"/>
          </a:p>
        </p:txBody>
      </p:sp>
    </p:spTree>
    <p:extLst>
      <p:ext uri="{BB962C8B-B14F-4D97-AF65-F5344CB8AC3E}">
        <p14:creationId xmlns:p14="http://schemas.microsoft.com/office/powerpoint/2010/main" val="30235555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C65568-9A4D-8CF8-1887-FCF8407BD24B}"/>
              </a:ext>
            </a:extLst>
          </p:cNvPr>
          <p:cNvSpPr>
            <a:spLocks noGrp="1"/>
          </p:cNvSpPr>
          <p:nvPr>
            <p:ph idx="1"/>
          </p:nvPr>
        </p:nvSpPr>
        <p:spPr>
          <a:ln/>
        </p:spPr>
        <p:style>
          <a:lnRef idx="0">
            <a:schemeClr val="accent3"/>
          </a:lnRef>
          <a:fillRef idx="3">
            <a:schemeClr val="accent3"/>
          </a:fillRef>
          <a:effectRef idx="3">
            <a:schemeClr val="accent3"/>
          </a:effectRef>
          <a:fontRef idx="minor">
            <a:schemeClr val="lt1"/>
          </a:fontRef>
        </p:style>
        <p:txBody>
          <a:bodyPr/>
          <a:lstStyle/>
          <a:p>
            <a:pPr algn="just">
              <a:lnSpc>
                <a:spcPct val="107000"/>
              </a:lnSpc>
              <a:spcAft>
                <a:spcPts val="800"/>
              </a:spcAft>
            </a:pPr>
            <a:r>
              <a:rPr lang="en-IN"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UNIT-V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Mongo DB: </a:t>
            </a: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Introduction, Importance of NoSQL databases, JSON features, Data types and examples. CRUD Operations, Data Modelling &amp; Schema Design, Indexing and Aggregation, Mongo Import/Export and Master/Slave Replication.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5" name="Title 4">
            <a:extLst>
              <a:ext uri="{FF2B5EF4-FFF2-40B4-BE49-F238E27FC236}">
                <a16:creationId xmlns:a16="http://schemas.microsoft.com/office/drawing/2014/main" id="{AFD5FB59-45AF-7DD8-66D3-6469FCDD8C53}"/>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23604286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25B60-5F85-B4CE-3A1A-DE974270A7FD}"/>
              </a:ext>
            </a:extLst>
          </p:cNvPr>
          <p:cNvSpPr>
            <a:spLocks noGrp="1"/>
          </p:cNvSpPr>
          <p:nvPr>
            <p:ph type="title"/>
          </p:nvPr>
        </p:nvSpPr>
        <p:spPr/>
        <p:txBody>
          <a:bodyPr/>
          <a:lstStyle/>
          <a:p>
            <a:r>
              <a:rPr lang="en-IN" dirty="0"/>
              <a:t>Intro</a:t>
            </a:r>
            <a:br>
              <a:rPr lang="en-IN" dirty="0"/>
            </a:br>
            <a:endParaRPr lang="en-IN" dirty="0"/>
          </a:p>
        </p:txBody>
      </p:sp>
      <p:sp>
        <p:nvSpPr>
          <p:cNvPr id="3" name="Content Placeholder 2">
            <a:extLst>
              <a:ext uri="{FF2B5EF4-FFF2-40B4-BE49-F238E27FC236}">
                <a16:creationId xmlns:a16="http://schemas.microsoft.com/office/drawing/2014/main" id="{CED0A5D7-0E04-0B46-2DB8-AC79E6F43BD4}"/>
              </a:ext>
            </a:extLst>
          </p:cNvPr>
          <p:cNvSpPr>
            <a:spLocks noGrp="1"/>
          </p:cNvSpPr>
          <p:nvPr>
            <p:ph idx="1"/>
          </p:nvPr>
        </p:nvSpPr>
        <p:spPr/>
        <p:txBody>
          <a:bodyPr>
            <a:normAutofit fontScale="85000" lnSpcReduction="20000"/>
          </a:bodyPr>
          <a:lstStyle/>
          <a:p>
            <a:r>
              <a:rPr lang="en-US" dirty="0"/>
              <a:t>MongoDB is the most popular and trending database.</a:t>
            </a:r>
          </a:p>
          <a:p>
            <a:r>
              <a:rPr lang="en-US" dirty="0"/>
              <a:t>The vendor: MongoDB</a:t>
            </a:r>
          </a:p>
          <a:p>
            <a:endParaRPr lang="en-US" dirty="0"/>
          </a:p>
          <a:p>
            <a:r>
              <a:rPr lang="en-US" dirty="0"/>
              <a:t>https://www.mongodb.com/</a:t>
            </a:r>
          </a:p>
          <a:p>
            <a:endParaRPr lang="en-US" dirty="0"/>
          </a:p>
          <a:p>
            <a:r>
              <a:rPr lang="en-US" dirty="0"/>
              <a:t>Where we can use MongoDB database?</a:t>
            </a:r>
          </a:p>
          <a:p>
            <a:r>
              <a:rPr lang="en-US" dirty="0"/>
              <a:t>----------------------------------</a:t>
            </a:r>
          </a:p>
          <a:p>
            <a:r>
              <a:rPr lang="en-US" dirty="0"/>
              <a:t>We can use everywhere</a:t>
            </a:r>
          </a:p>
          <a:p>
            <a:endParaRPr lang="en-US" dirty="0"/>
          </a:p>
          <a:p>
            <a:r>
              <a:rPr lang="en-US" dirty="0"/>
              <a:t>For desktop applications, for mobile applications</a:t>
            </a:r>
          </a:p>
          <a:p>
            <a:r>
              <a:rPr lang="en-US" dirty="0"/>
              <a:t>For web applications, this database is more popular.</a:t>
            </a:r>
          </a:p>
          <a:p>
            <a:endParaRPr lang="en-IN" dirty="0"/>
          </a:p>
        </p:txBody>
      </p:sp>
    </p:spTree>
    <p:extLst>
      <p:ext uri="{BB962C8B-B14F-4D97-AF65-F5344CB8AC3E}">
        <p14:creationId xmlns:p14="http://schemas.microsoft.com/office/powerpoint/2010/main" val="1413279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75F95-E212-4CEF-FFF4-0B731F9AAEB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18F33FB-9570-B79B-96D2-0BFA84BC431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AB7B0CC-C882-00D8-26E4-CDAFEBA9F0BA}"/>
              </a:ext>
            </a:extLst>
          </p:cNvPr>
          <p:cNvPicPr>
            <a:picLocks noChangeAspect="1"/>
          </p:cNvPicPr>
          <p:nvPr/>
        </p:nvPicPr>
        <p:blipFill>
          <a:blip r:embed="rId2"/>
          <a:stretch>
            <a:fillRect/>
          </a:stretch>
        </p:blipFill>
        <p:spPr>
          <a:xfrm>
            <a:off x="429456" y="365125"/>
            <a:ext cx="11009876" cy="3945618"/>
          </a:xfrm>
          <a:prstGeom prst="rect">
            <a:avLst/>
          </a:prstGeom>
        </p:spPr>
      </p:pic>
    </p:spTree>
    <p:extLst>
      <p:ext uri="{BB962C8B-B14F-4D97-AF65-F5344CB8AC3E}">
        <p14:creationId xmlns:p14="http://schemas.microsoft.com/office/powerpoint/2010/main" val="12737099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4C459-3BF1-72EE-DA74-8B3C2225E100}"/>
              </a:ext>
            </a:extLst>
          </p:cNvPr>
          <p:cNvSpPr>
            <a:spLocks noGrp="1"/>
          </p:cNvSpPr>
          <p:nvPr>
            <p:ph type="title"/>
          </p:nvPr>
        </p:nvSpPr>
        <p:spPr/>
        <p:txBody>
          <a:bodyPr/>
          <a:lstStyle/>
          <a:p>
            <a:r>
              <a:rPr lang="en-IN" dirty="0"/>
              <a:t>Who will use</a:t>
            </a:r>
          </a:p>
        </p:txBody>
      </p:sp>
      <p:sp>
        <p:nvSpPr>
          <p:cNvPr id="3" name="Content Placeholder 2">
            <a:extLst>
              <a:ext uri="{FF2B5EF4-FFF2-40B4-BE49-F238E27FC236}">
                <a16:creationId xmlns:a16="http://schemas.microsoft.com/office/drawing/2014/main" id="{AC574667-8D9D-6F3D-083E-4F21D8525C53}"/>
              </a:ext>
            </a:extLst>
          </p:cNvPr>
          <p:cNvSpPr>
            <a:spLocks noGrp="1"/>
          </p:cNvSpPr>
          <p:nvPr>
            <p:ph idx="1"/>
          </p:nvPr>
        </p:nvSpPr>
        <p:spPr>
          <a:xfrm>
            <a:off x="754224" y="1461730"/>
            <a:ext cx="10515600" cy="5181665"/>
          </a:xfrm>
          <a:ln w="12700">
            <a:solidFill>
              <a:schemeClr val="accent1"/>
            </a:solidFill>
          </a:ln>
        </p:spPr>
        <p:txBody>
          <a:bodyPr>
            <a:normAutofit fontScale="25000" lnSpcReduction="20000"/>
          </a:bodyPr>
          <a:lstStyle/>
          <a:p>
            <a:r>
              <a:rPr lang="en-US" sz="800" b="1" dirty="0"/>
              <a:t>Full stack developer: </a:t>
            </a:r>
          </a:p>
          <a:p>
            <a:endParaRPr lang="en-US" sz="800" b="1" dirty="0"/>
          </a:p>
          <a:p>
            <a:r>
              <a:rPr lang="en-US" sz="8000" b="1" dirty="0"/>
              <a:t>stack----&gt;The technologies which can be used to develop web applications are called a stack.</a:t>
            </a:r>
          </a:p>
          <a:p>
            <a:r>
              <a:rPr lang="en-US" sz="8000" b="1" dirty="0"/>
              <a:t>The most popular stacks:</a:t>
            </a:r>
          </a:p>
          <a:p>
            <a:r>
              <a:rPr lang="en-US" sz="8000" b="1" dirty="0"/>
              <a:t>1. MEAN Stack</a:t>
            </a:r>
          </a:p>
          <a:p>
            <a:r>
              <a:rPr lang="en-US" sz="8000" b="1" dirty="0"/>
              <a:t>2. MERN Stack</a:t>
            </a:r>
          </a:p>
          <a:p>
            <a:endParaRPr lang="en-US" sz="8000" b="1" dirty="0"/>
          </a:p>
          <a:p>
            <a:r>
              <a:rPr lang="en-US" sz="8000" b="1" dirty="0"/>
              <a:t>1. MEAN Stack:</a:t>
            </a:r>
          </a:p>
          <a:p>
            <a:r>
              <a:rPr lang="en-US" sz="8000" b="1" dirty="0"/>
              <a:t>--------------</a:t>
            </a:r>
          </a:p>
          <a:p>
            <a:endParaRPr lang="en-US" sz="8000" b="1" dirty="0"/>
          </a:p>
          <a:p>
            <a:r>
              <a:rPr lang="en-US" sz="8000" b="1" dirty="0"/>
              <a:t>2. MERN Stack:</a:t>
            </a:r>
          </a:p>
          <a:p>
            <a:r>
              <a:rPr lang="en-US" sz="8000" b="1" dirty="0"/>
              <a:t>--------------</a:t>
            </a:r>
          </a:p>
          <a:p>
            <a:r>
              <a:rPr lang="en-US" sz="8000" b="1" dirty="0"/>
              <a:t>M ---&gt;MongoDB</a:t>
            </a:r>
          </a:p>
          <a:p>
            <a:r>
              <a:rPr lang="en-US" sz="8000" b="1" dirty="0"/>
              <a:t>E ---&gt;Express</a:t>
            </a:r>
          </a:p>
          <a:p>
            <a:r>
              <a:rPr lang="en-US" sz="8000" b="1" dirty="0"/>
              <a:t>R ---&gt;React JS</a:t>
            </a:r>
          </a:p>
          <a:p>
            <a:r>
              <a:rPr lang="en-US" sz="8000" b="1" dirty="0"/>
              <a:t>N ---&gt;Node JS</a:t>
            </a:r>
            <a:endParaRPr lang="en-IN" sz="800" b="1" dirty="0"/>
          </a:p>
        </p:txBody>
      </p:sp>
    </p:spTree>
    <p:extLst>
      <p:ext uri="{BB962C8B-B14F-4D97-AF65-F5344CB8AC3E}">
        <p14:creationId xmlns:p14="http://schemas.microsoft.com/office/powerpoint/2010/main" val="33221970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42D61-D269-ED16-A00E-AB3A2C702752}"/>
              </a:ext>
            </a:extLst>
          </p:cNvPr>
          <p:cNvSpPr>
            <a:spLocks noGrp="1"/>
          </p:cNvSpPr>
          <p:nvPr>
            <p:ph type="title"/>
          </p:nvPr>
        </p:nvSpPr>
        <p:spPr/>
        <p:txBody>
          <a:bodyPr/>
          <a:lstStyle/>
          <a:p>
            <a:r>
              <a:rPr lang="en-IN" dirty="0"/>
              <a:t>Contd.,</a:t>
            </a:r>
          </a:p>
        </p:txBody>
      </p:sp>
      <p:sp>
        <p:nvSpPr>
          <p:cNvPr id="3" name="Content Placeholder 2">
            <a:extLst>
              <a:ext uri="{FF2B5EF4-FFF2-40B4-BE49-F238E27FC236}">
                <a16:creationId xmlns:a16="http://schemas.microsoft.com/office/drawing/2014/main" id="{F50B591B-1E3E-8649-D1B2-57C47C7B33B0}"/>
              </a:ext>
            </a:extLst>
          </p:cNvPr>
          <p:cNvSpPr>
            <a:spLocks noGrp="1"/>
          </p:cNvSpPr>
          <p:nvPr>
            <p:ph idx="1"/>
          </p:nvPr>
        </p:nvSpPr>
        <p:spPr>
          <a:ln>
            <a:solidFill>
              <a:schemeClr val="accent1"/>
            </a:solidFill>
          </a:ln>
        </p:spPr>
        <p:txBody>
          <a:bodyPr/>
          <a:lstStyle/>
          <a:p>
            <a:r>
              <a:rPr lang="en-US" dirty="0"/>
              <a:t>By using MEAN and MERN stacks we can build </a:t>
            </a:r>
            <a:r>
              <a:rPr lang="en-US" dirty="0" err="1"/>
              <a:t>javascript</a:t>
            </a:r>
            <a:r>
              <a:rPr lang="en-US" dirty="0"/>
              <a:t> based web applications.</a:t>
            </a:r>
          </a:p>
          <a:p>
            <a:endParaRPr lang="en-US" dirty="0"/>
          </a:p>
          <a:p>
            <a:r>
              <a:rPr lang="en-US" dirty="0"/>
              <a:t>Node JS is based on Java Script</a:t>
            </a:r>
          </a:p>
          <a:p>
            <a:r>
              <a:rPr lang="en-US" dirty="0"/>
              <a:t>React or Angular is based on Java Script</a:t>
            </a:r>
          </a:p>
          <a:p>
            <a:r>
              <a:rPr lang="en-US" dirty="0"/>
              <a:t>Express is based on Java Script</a:t>
            </a:r>
          </a:p>
          <a:p>
            <a:r>
              <a:rPr lang="en-US" dirty="0"/>
              <a:t>MongoDB is also based on Java Script.</a:t>
            </a:r>
          </a:p>
          <a:p>
            <a:r>
              <a:rPr lang="en-IN" dirty="0"/>
              <a:t>MongoDB internally used Mozilla's Java Script Engine.</a:t>
            </a:r>
          </a:p>
          <a:p>
            <a:endParaRPr lang="en-IN" dirty="0"/>
          </a:p>
        </p:txBody>
      </p:sp>
    </p:spTree>
    <p:extLst>
      <p:ext uri="{BB962C8B-B14F-4D97-AF65-F5344CB8AC3E}">
        <p14:creationId xmlns:p14="http://schemas.microsoft.com/office/powerpoint/2010/main" val="39649392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F83D6-C682-961E-BC67-1F9A088668BE}"/>
              </a:ext>
            </a:extLst>
          </p:cNvPr>
          <p:cNvSpPr>
            <a:spLocks noGrp="1"/>
          </p:cNvSpPr>
          <p:nvPr>
            <p:ph type="title"/>
          </p:nvPr>
        </p:nvSpPr>
        <p:spPr/>
        <p:txBody>
          <a:bodyPr/>
          <a:lstStyle/>
          <a:p>
            <a:r>
              <a:rPr lang="en-IN" dirty="0"/>
              <a:t>Relational Database vs Document Database:</a:t>
            </a:r>
          </a:p>
        </p:txBody>
      </p:sp>
      <p:sp>
        <p:nvSpPr>
          <p:cNvPr id="3" name="Content Placeholder 2">
            <a:extLst>
              <a:ext uri="{FF2B5EF4-FFF2-40B4-BE49-F238E27FC236}">
                <a16:creationId xmlns:a16="http://schemas.microsoft.com/office/drawing/2014/main" id="{9E1C3075-404C-F079-424A-F7920B0C82DD}"/>
              </a:ext>
            </a:extLst>
          </p:cNvPr>
          <p:cNvSpPr>
            <a:spLocks noGrp="1"/>
          </p:cNvSpPr>
          <p:nvPr>
            <p:ph idx="1"/>
          </p:nvPr>
        </p:nvSpPr>
        <p:spPr>
          <a:xfrm>
            <a:off x="838200" y="1446245"/>
            <a:ext cx="10515600" cy="4730718"/>
          </a:xfrm>
          <a:ln>
            <a:solidFill>
              <a:schemeClr val="accent1"/>
            </a:solidFill>
          </a:ln>
        </p:spPr>
        <p:txBody>
          <a:bodyPr>
            <a:normAutofit fontScale="55000" lnSpcReduction="20000"/>
          </a:bodyPr>
          <a:lstStyle/>
          <a:p>
            <a:r>
              <a:rPr lang="en-US" dirty="0"/>
              <a:t>There are 2 most common types of databases.</a:t>
            </a:r>
          </a:p>
          <a:p>
            <a:endParaRPr lang="en-US" dirty="0"/>
          </a:p>
          <a:p>
            <a:pPr marL="0" indent="0">
              <a:buNone/>
            </a:pPr>
            <a:r>
              <a:rPr lang="en-US" dirty="0"/>
              <a:t>1. Relational Databases/</a:t>
            </a:r>
            <a:r>
              <a:rPr lang="en-US" dirty="0" err="1"/>
              <a:t>SQl</a:t>
            </a:r>
            <a:r>
              <a:rPr lang="en-US" dirty="0"/>
              <a:t> Databases</a:t>
            </a:r>
          </a:p>
          <a:p>
            <a:pPr marL="0" indent="0">
              <a:buNone/>
            </a:pPr>
            <a:r>
              <a:rPr lang="en-US" dirty="0"/>
              <a:t>2. Document Databases/</a:t>
            </a:r>
            <a:r>
              <a:rPr lang="en-US" dirty="0" err="1"/>
              <a:t>NoSQl</a:t>
            </a:r>
            <a:r>
              <a:rPr lang="en-US" dirty="0"/>
              <a:t> Databases</a:t>
            </a:r>
          </a:p>
          <a:p>
            <a:pPr marL="0" indent="0">
              <a:buNone/>
            </a:pPr>
            <a:endParaRPr lang="en-US" dirty="0"/>
          </a:p>
          <a:p>
            <a:pPr marL="0" indent="0">
              <a:buNone/>
            </a:pPr>
            <a:r>
              <a:rPr lang="en-US" dirty="0"/>
              <a:t>1. Relational Databases/</a:t>
            </a:r>
            <a:r>
              <a:rPr lang="en-US" dirty="0" err="1"/>
              <a:t>SQl</a:t>
            </a:r>
            <a:r>
              <a:rPr lang="en-US" dirty="0"/>
              <a:t> Databases</a:t>
            </a:r>
          </a:p>
          <a:p>
            <a:pPr marL="0" indent="0">
              <a:buNone/>
            </a:pPr>
            <a:r>
              <a:rPr lang="en-US" dirty="0"/>
              <a:t>--------------------------------------</a:t>
            </a:r>
          </a:p>
          <a:p>
            <a:pPr marL="0" indent="0">
              <a:buNone/>
            </a:pPr>
            <a:r>
              <a:rPr lang="en-US" dirty="0"/>
              <a:t>The data will be stored in tables and these tables has fixed schema.</a:t>
            </a:r>
          </a:p>
          <a:p>
            <a:pPr marL="0" indent="0">
              <a:buNone/>
            </a:pPr>
            <a:r>
              <a:rPr lang="en-US" dirty="0"/>
              <a:t>Employee(</a:t>
            </a:r>
            <a:r>
              <a:rPr lang="en-US" dirty="0" err="1"/>
              <a:t>eno,ename,esal,eaddr</a:t>
            </a:r>
            <a:r>
              <a:rPr lang="en-US" dirty="0"/>
              <a:t>)</a:t>
            </a:r>
          </a:p>
          <a:p>
            <a:pPr marL="0" indent="0">
              <a:buNone/>
            </a:pPr>
            <a:endParaRPr lang="en-US" dirty="0"/>
          </a:p>
          <a:p>
            <a:pPr marL="0" indent="0">
              <a:buNone/>
            </a:pPr>
            <a:r>
              <a:rPr lang="en-US" dirty="0"/>
              <a:t>The data stored in tables has relationships like</a:t>
            </a:r>
          </a:p>
          <a:p>
            <a:pPr marL="0" indent="0">
              <a:buNone/>
            </a:pPr>
            <a:r>
              <a:rPr lang="en-US" dirty="0"/>
              <a:t>	The data stored in tables has relationships like</a:t>
            </a:r>
          </a:p>
          <a:p>
            <a:pPr marL="0" indent="0">
              <a:buNone/>
            </a:pPr>
            <a:r>
              <a:rPr lang="en-US" dirty="0"/>
              <a:t>  one to one</a:t>
            </a:r>
          </a:p>
          <a:p>
            <a:pPr marL="0" indent="0">
              <a:buNone/>
            </a:pPr>
            <a:r>
              <a:rPr lang="en-US" dirty="0"/>
              <a:t>  one to many</a:t>
            </a:r>
          </a:p>
          <a:p>
            <a:pPr marL="0" indent="0">
              <a:buNone/>
            </a:pPr>
            <a:r>
              <a:rPr lang="en-US" dirty="0"/>
              <a:t>  many to one</a:t>
            </a:r>
          </a:p>
          <a:p>
            <a:pPr marL="0" indent="0">
              <a:buNone/>
            </a:pPr>
            <a:r>
              <a:rPr lang="en-US" dirty="0"/>
              <a:t>  </a:t>
            </a:r>
            <a:r>
              <a:rPr lang="en-US" dirty="0" err="1"/>
              <a:t>etc</a:t>
            </a:r>
            <a:endParaRPr lang="en-US" dirty="0"/>
          </a:p>
          <a:p>
            <a:endParaRPr lang="en-IN" dirty="0"/>
          </a:p>
        </p:txBody>
      </p:sp>
    </p:spTree>
    <p:extLst>
      <p:ext uri="{BB962C8B-B14F-4D97-AF65-F5344CB8AC3E}">
        <p14:creationId xmlns:p14="http://schemas.microsoft.com/office/powerpoint/2010/main" val="38772285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0F324-24C5-0A4C-3DB1-C8E2BEA0600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4283B04-671C-80A2-BC30-EB3621F8A291}"/>
              </a:ext>
            </a:extLst>
          </p:cNvPr>
          <p:cNvSpPr>
            <a:spLocks noGrp="1"/>
          </p:cNvSpPr>
          <p:nvPr>
            <p:ph idx="1"/>
          </p:nvPr>
        </p:nvSpPr>
        <p:spPr>
          <a:xfrm>
            <a:off x="614266" y="365124"/>
            <a:ext cx="10515600" cy="5429185"/>
          </a:xfrm>
          <a:ln>
            <a:solidFill>
              <a:schemeClr val="accent1"/>
            </a:solidFill>
          </a:ln>
        </p:spPr>
        <p:txBody>
          <a:bodyPr>
            <a:normAutofit fontScale="85000" lnSpcReduction="20000"/>
          </a:bodyPr>
          <a:lstStyle/>
          <a:p>
            <a:pPr marL="0" indent="0">
              <a:buNone/>
            </a:pPr>
            <a:r>
              <a:rPr lang="en-US" dirty="0"/>
              <a:t>2. Document Databases/</a:t>
            </a:r>
            <a:r>
              <a:rPr lang="en-US" dirty="0" err="1"/>
              <a:t>NoSQl</a:t>
            </a:r>
            <a:r>
              <a:rPr lang="en-US" dirty="0"/>
              <a:t> Databases:</a:t>
            </a:r>
          </a:p>
          <a:p>
            <a:pPr marL="0" indent="0">
              <a:buNone/>
            </a:pPr>
            <a:r>
              <a:rPr lang="en-US" dirty="0"/>
              <a:t>--------------------------------------</a:t>
            </a:r>
          </a:p>
          <a:p>
            <a:pPr marL="0" indent="0">
              <a:buNone/>
            </a:pPr>
            <a:r>
              <a:rPr lang="en-US" dirty="0"/>
              <a:t>Data will be stored in separate documents and each document is independent of others.</a:t>
            </a:r>
          </a:p>
          <a:p>
            <a:pPr marL="0" indent="0">
              <a:buNone/>
            </a:pPr>
            <a:endParaRPr lang="en-US" dirty="0"/>
          </a:p>
          <a:p>
            <a:pPr marL="0" indent="0">
              <a:buNone/>
            </a:pPr>
            <a:r>
              <a:rPr lang="en-US" dirty="0" err="1"/>
              <a:t>eg</a:t>
            </a:r>
            <a:r>
              <a:rPr lang="en-US" dirty="0"/>
              <a:t>: MongoDB</a:t>
            </a:r>
          </a:p>
          <a:p>
            <a:pPr marL="0" indent="0">
              <a:buNone/>
            </a:pPr>
            <a:r>
              <a:rPr lang="en-US" dirty="0"/>
              <a:t> </a:t>
            </a:r>
          </a:p>
          <a:p>
            <a:pPr marL="0" indent="0">
              <a:buNone/>
            </a:pPr>
            <a:endParaRPr lang="en-US" dirty="0"/>
          </a:p>
          <a:p>
            <a:pPr marL="0" indent="0">
              <a:buNone/>
            </a:pPr>
            <a:r>
              <a:rPr lang="en-US" dirty="0"/>
              <a:t>MongoDB Structure:</a:t>
            </a:r>
          </a:p>
          <a:p>
            <a:pPr marL="0" indent="0">
              <a:buNone/>
            </a:pPr>
            <a:r>
              <a:rPr lang="en-US" dirty="0"/>
              <a:t>------------------</a:t>
            </a:r>
          </a:p>
          <a:p>
            <a:pPr marL="0" indent="0">
              <a:buNone/>
            </a:pPr>
            <a:r>
              <a:rPr lang="en-US" dirty="0"/>
              <a:t>MongoDB Physical database contains several logical databases.</a:t>
            </a:r>
          </a:p>
          <a:p>
            <a:pPr marL="0" indent="0">
              <a:buNone/>
            </a:pPr>
            <a:r>
              <a:rPr lang="en-US" dirty="0"/>
              <a:t>Each database contains several collections. Collection is something like table in relational database.</a:t>
            </a:r>
          </a:p>
          <a:p>
            <a:pPr marL="0" indent="0">
              <a:buNone/>
            </a:pPr>
            <a:r>
              <a:rPr lang="en-US" dirty="0"/>
              <a:t>Each collection contains several documents. Document is something like record/row in relational database.</a:t>
            </a:r>
          </a:p>
          <a:p>
            <a:pPr marL="0" indent="0">
              <a:buNone/>
            </a:pPr>
            <a:endParaRPr lang="en-IN" dirty="0"/>
          </a:p>
        </p:txBody>
      </p:sp>
    </p:spTree>
    <p:extLst>
      <p:ext uri="{BB962C8B-B14F-4D97-AF65-F5344CB8AC3E}">
        <p14:creationId xmlns:p14="http://schemas.microsoft.com/office/powerpoint/2010/main" val="4563922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60D4253-A501-77CC-5FDD-B8272F82393C}"/>
              </a:ext>
            </a:extLst>
          </p:cNvPr>
          <p:cNvSpPr txBox="1"/>
          <p:nvPr/>
        </p:nvSpPr>
        <p:spPr>
          <a:xfrm>
            <a:off x="223934" y="401216"/>
            <a:ext cx="4823928" cy="6340197"/>
          </a:xfrm>
          <a:prstGeom prst="rect">
            <a:avLst/>
          </a:prstGeom>
          <a:noFill/>
          <a:ln>
            <a:solidFill>
              <a:schemeClr val="accent1"/>
            </a:solidFill>
          </a:ln>
        </p:spPr>
        <p:txBody>
          <a:bodyPr wrap="square">
            <a:spAutoFit/>
          </a:bodyPr>
          <a:lstStyle/>
          <a:p>
            <a:r>
              <a:rPr lang="en-IN" sz="1400" dirty="0" err="1"/>
              <a:t>eg</a:t>
            </a:r>
            <a:r>
              <a:rPr lang="en-IN" sz="1400" dirty="0"/>
              <a:t>:</a:t>
            </a:r>
          </a:p>
          <a:p>
            <a:r>
              <a:rPr lang="en-IN" sz="1400" dirty="0"/>
              <a:t>Database:  Shopping cart database</a:t>
            </a:r>
          </a:p>
          <a:p>
            <a:r>
              <a:rPr lang="en-IN" sz="1400" dirty="0"/>
              <a:t>Collections: Customers, Products, Orders</a:t>
            </a:r>
          </a:p>
          <a:p>
            <a:r>
              <a:rPr lang="en-IN" sz="1400" dirty="0" err="1"/>
              <a:t>Cusomer</a:t>
            </a:r>
            <a:r>
              <a:rPr lang="en-IN" sz="1400" dirty="0"/>
              <a:t> Collection: contains several documents</a:t>
            </a:r>
          </a:p>
          <a:p>
            <a:r>
              <a:rPr lang="en-IN" sz="1400" dirty="0"/>
              <a:t>document1:</a:t>
            </a:r>
          </a:p>
          <a:p>
            <a:r>
              <a:rPr lang="en-IN" sz="1400" dirty="0"/>
              <a:t>         {</a:t>
            </a:r>
          </a:p>
          <a:p>
            <a:r>
              <a:rPr lang="en-IN" sz="1400" dirty="0"/>
              <a:t>	   "</a:t>
            </a:r>
            <a:r>
              <a:rPr lang="en-IN" sz="1400" dirty="0" err="1"/>
              <a:t>Name":"Sunny</a:t>
            </a:r>
            <a:r>
              <a:rPr lang="en-IN" sz="1400" dirty="0"/>
              <a:t>",</a:t>
            </a:r>
          </a:p>
          <a:p>
            <a:r>
              <a:rPr lang="en-IN" sz="1400" dirty="0"/>
              <a:t>	   "age":40,</a:t>
            </a:r>
          </a:p>
          <a:p>
            <a:r>
              <a:rPr lang="en-IN" sz="1400" dirty="0"/>
              <a:t>	   "Salary":10000</a:t>
            </a:r>
          </a:p>
          <a:p>
            <a:r>
              <a:rPr lang="en-IN" sz="1400" dirty="0"/>
              <a:t>	 }</a:t>
            </a:r>
          </a:p>
          <a:p>
            <a:r>
              <a:rPr lang="en-IN" sz="1400" dirty="0"/>
              <a:t>document2:</a:t>
            </a:r>
          </a:p>
          <a:p>
            <a:r>
              <a:rPr lang="en-IN" sz="1400" dirty="0"/>
              <a:t>         {</a:t>
            </a:r>
          </a:p>
          <a:p>
            <a:r>
              <a:rPr lang="en-IN" sz="1400" dirty="0"/>
              <a:t>	   "</a:t>
            </a:r>
            <a:r>
              <a:rPr lang="en-IN" sz="1400" dirty="0" err="1"/>
              <a:t>Name":"Durga</a:t>
            </a:r>
            <a:r>
              <a:rPr lang="en-IN" sz="1400" dirty="0"/>
              <a:t>"	   </a:t>
            </a:r>
          </a:p>
          <a:p>
            <a:r>
              <a:rPr lang="en-IN" sz="1400" dirty="0"/>
              <a:t>	 }</a:t>
            </a:r>
          </a:p>
          <a:p>
            <a:r>
              <a:rPr lang="en-IN" sz="1400" dirty="0"/>
              <a:t>         </a:t>
            </a:r>
          </a:p>
          <a:p>
            <a:r>
              <a:rPr lang="en-IN" sz="1400" dirty="0"/>
              <a:t>document-3:</a:t>
            </a:r>
          </a:p>
          <a:p>
            <a:r>
              <a:rPr lang="en-IN" sz="1400" dirty="0"/>
              <a:t>         {</a:t>
            </a:r>
          </a:p>
          <a:p>
            <a:r>
              <a:rPr lang="en-IN" sz="1400" dirty="0"/>
              <a:t>	  "</a:t>
            </a:r>
            <a:r>
              <a:rPr lang="en-IN" sz="1400" dirty="0" err="1"/>
              <a:t>name":"Bunny</a:t>
            </a:r>
            <a:r>
              <a:rPr lang="en-IN" sz="1400" dirty="0"/>
              <a:t>",</a:t>
            </a:r>
          </a:p>
          <a:p>
            <a:r>
              <a:rPr lang="en-IN" sz="1400" dirty="0"/>
              <a:t>	  "age":30,</a:t>
            </a:r>
          </a:p>
          <a:p>
            <a:r>
              <a:rPr lang="en-IN" sz="1400" dirty="0"/>
              <a:t>	  "address":</a:t>
            </a:r>
          </a:p>
          <a:p>
            <a:r>
              <a:rPr lang="en-IN" sz="1400" dirty="0"/>
              <a:t>	      {</a:t>
            </a:r>
          </a:p>
          <a:p>
            <a:r>
              <a:rPr lang="en-IN" sz="1400" dirty="0"/>
              <a:t>	        "</a:t>
            </a:r>
            <a:r>
              <a:rPr lang="en-IN" sz="1400" dirty="0" err="1"/>
              <a:t>city":"Hyderabad</a:t>
            </a:r>
            <a:r>
              <a:rPr lang="en-IN" sz="1400" dirty="0"/>
              <a:t>"</a:t>
            </a:r>
          </a:p>
          <a:p>
            <a:r>
              <a:rPr lang="en-IN" sz="1400" dirty="0"/>
              <a:t>	      },</a:t>
            </a:r>
          </a:p>
          <a:p>
            <a:r>
              <a:rPr lang="en-IN" sz="1400" dirty="0"/>
              <a:t>	   "hobbies":[</a:t>
            </a:r>
          </a:p>
          <a:p>
            <a:r>
              <a:rPr lang="en-IN" sz="1400" dirty="0"/>
              <a:t>	             {"</a:t>
            </a:r>
            <a:r>
              <a:rPr lang="en-IN" sz="1400" dirty="0" err="1"/>
              <a:t>name":"Cricket</a:t>
            </a:r>
            <a:r>
              <a:rPr lang="en-IN" sz="1400" dirty="0"/>
              <a:t> playing"},</a:t>
            </a:r>
          </a:p>
          <a:p>
            <a:r>
              <a:rPr lang="en-IN" sz="1400" dirty="0"/>
              <a:t>		     {"</a:t>
            </a:r>
            <a:r>
              <a:rPr lang="en-IN" sz="1400" dirty="0" err="1"/>
              <a:t>name":"swimming</a:t>
            </a:r>
            <a:r>
              <a:rPr lang="en-IN" sz="1400" dirty="0"/>
              <a:t>"}</a:t>
            </a:r>
          </a:p>
          <a:p>
            <a:r>
              <a:rPr lang="en-IN" sz="1400" dirty="0"/>
              <a:t>		     ]</a:t>
            </a:r>
          </a:p>
          <a:p>
            <a:r>
              <a:rPr lang="en-IN" sz="1400" dirty="0"/>
              <a:t>	 }</a:t>
            </a:r>
          </a:p>
          <a:p>
            <a:endParaRPr lang="en-IN" sz="1400" dirty="0"/>
          </a:p>
        </p:txBody>
      </p:sp>
    </p:spTree>
    <p:extLst>
      <p:ext uri="{BB962C8B-B14F-4D97-AF65-F5344CB8AC3E}">
        <p14:creationId xmlns:p14="http://schemas.microsoft.com/office/powerpoint/2010/main" val="1461909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C10DC-1D26-3BC5-DFB0-5647D1562AE3}"/>
              </a:ext>
            </a:extLst>
          </p:cNvPr>
          <p:cNvSpPr>
            <a:spLocks noGrp="1"/>
          </p:cNvSpPr>
          <p:nvPr>
            <p:ph type="title"/>
          </p:nvPr>
        </p:nvSpPr>
        <p:spPr/>
        <p:txBody>
          <a:bodyPr/>
          <a:lstStyle/>
          <a:p>
            <a:r>
              <a:rPr lang="en-US" dirty="0"/>
              <a:t>How data represented in MongoDB?</a:t>
            </a:r>
            <a:endParaRPr lang="en-IN" dirty="0"/>
          </a:p>
        </p:txBody>
      </p:sp>
      <p:sp>
        <p:nvSpPr>
          <p:cNvPr id="3" name="Content Placeholder 2">
            <a:extLst>
              <a:ext uri="{FF2B5EF4-FFF2-40B4-BE49-F238E27FC236}">
                <a16:creationId xmlns:a16="http://schemas.microsoft.com/office/drawing/2014/main" id="{B9514FE8-083E-29DF-AC8B-5A5B2FD100CC}"/>
              </a:ext>
            </a:extLst>
          </p:cNvPr>
          <p:cNvSpPr>
            <a:spLocks noGrp="1"/>
          </p:cNvSpPr>
          <p:nvPr>
            <p:ph idx="1"/>
          </p:nvPr>
        </p:nvSpPr>
        <p:spPr>
          <a:ln>
            <a:solidFill>
              <a:schemeClr val="accent1"/>
            </a:solidFill>
          </a:ln>
        </p:spPr>
        <p:txBody>
          <a:bodyPr/>
          <a:lstStyle/>
          <a:p>
            <a:r>
              <a:rPr lang="en-IN" dirty="0"/>
              <a:t>In JSON (BSON) Format.</a:t>
            </a:r>
          </a:p>
          <a:p>
            <a:r>
              <a:rPr lang="en-IN" dirty="0"/>
              <a:t>JSON---&gt;Java Script Object Notation</a:t>
            </a:r>
          </a:p>
          <a:p>
            <a:r>
              <a:rPr lang="en-IN" dirty="0"/>
              <a:t>BSON---&gt;Binary JSON</a:t>
            </a:r>
          </a:p>
          <a:p>
            <a:endParaRPr lang="en-IN" dirty="0"/>
          </a:p>
        </p:txBody>
      </p:sp>
    </p:spTree>
    <p:extLst>
      <p:ext uri="{BB962C8B-B14F-4D97-AF65-F5344CB8AC3E}">
        <p14:creationId xmlns:p14="http://schemas.microsoft.com/office/powerpoint/2010/main" val="18736363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BC97E-9B27-90DD-62C0-4429D5CE6274}"/>
              </a:ext>
            </a:extLst>
          </p:cNvPr>
          <p:cNvSpPr>
            <a:spLocks noGrp="1"/>
          </p:cNvSpPr>
          <p:nvPr>
            <p:ph type="title"/>
          </p:nvPr>
        </p:nvSpPr>
        <p:spPr/>
        <p:txBody>
          <a:bodyPr/>
          <a:lstStyle/>
          <a:p>
            <a:r>
              <a:rPr lang="en-US" dirty="0"/>
              <a:t>Key Characteristics of MongoDB database:</a:t>
            </a:r>
            <a:br>
              <a:rPr lang="en-US" dirty="0"/>
            </a:br>
            <a:r>
              <a:rPr lang="en-US" dirty="0"/>
              <a:t>----------------------------------------</a:t>
            </a:r>
            <a:endParaRPr lang="en-IN" dirty="0"/>
          </a:p>
        </p:txBody>
      </p:sp>
      <p:sp>
        <p:nvSpPr>
          <p:cNvPr id="3" name="Content Placeholder 2">
            <a:extLst>
              <a:ext uri="{FF2B5EF4-FFF2-40B4-BE49-F238E27FC236}">
                <a16:creationId xmlns:a16="http://schemas.microsoft.com/office/drawing/2014/main" id="{E818F9E1-5262-FD3D-2782-9983170496D8}"/>
              </a:ext>
            </a:extLst>
          </p:cNvPr>
          <p:cNvSpPr>
            <a:spLocks noGrp="1"/>
          </p:cNvSpPr>
          <p:nvPr>
            <p:ph idx="1"/>
          </p:nvPr>
        </p:nvSpPr>
        <p:spPr>
          <a:xfrm>
            <a:off x="838200" y="1399592"/>
            <a:ext cx="10515600" cy="4777371"/>
          </a:xfrm>
          <a:ln>
            <a:solidFill>
              <a:schemeClr val="accent1"/>
            </a:solidFill>
          </a:ln>
        </p:spPr>
        <p:txBody>
          <a:bodyPr>
            <a:normAutofit lnSpcReduction="10000"/>
          </a:bodyPr>
          <a:lstStyle/>
          <a:p>
            <a:r>
              <a:rPr lang="en-US" sz="1600" b="1" dirty="0"/>
              <a:t> Installation and setup is very easy.</a:t>
            </a:r>
          </a:p>
          <a:p>
            <a:endParaRPr lang="en-US" sz="1600" b="1" dirty="0"/>
          </a:p>
          <a:p>
            <a:r>
              <a:rPr lang="en-US" sz="1600" b="1" dirty="0"/>
              <a:t>1. All information related to a document will be stored in a single place.</a:t>
            </a:r>
          </a:p>
          <a:p>
            <a:r>
              <a:rPr lang="en-US" sz="1600" b="1" dirty="0"/>
              <a:t>   To retrieve data, it is not required to perform join operations and hence retrieval is very fast.</a:t>
            </a:r>
          </a:p>
          <a:p>
            <a:endParaRPr lang="en-US" sz="1600" b="1" dirty="0"/>
          </a:p>
          <a:p>
            <a:r>
              <a:rPr lang="en-US" sz="1600" b="1" dirty="0"/>
              <a:t>2. Documents are independent of each other and no schema. Hence we can store unstructured data like videos, audio files </a:t>
            </a:r>
            <a:r>
              <a:rPr lang="en-US" sz="1600" b="1" dirty="0" err="1"/>
              <a:t>etc</a:t>
            </a:r>
            <a:endParaRPr lang="en-US" sz="1600" b="1" dirty="0"/>
          </a:p>
          <a:p>
            <a:endParaRPr lang="en-US" sz="1600" b="1" dirty="0"/>
          </a:p>
          <a:p>
            <a:r>
              <a:rPr lang="en-US" sz="1600" b="1" dirty="0"/>
              <a:t>3. We can perform </a:t>
            </a:r>
            <a:r>
              <a:rPr lang="en-US" sz="1600" b="1" dirty="0" err="1"/>
              <a:t>oprations</a:t>
            </a:r>
            <a:r>
              <a:rPr lang="en-US" sz="1600" b="1" dirty="0"/>
              <a:t> like editing existing document, deleting document and inserting new documents very easily.</a:t>
            </a:r>
          </a:p>
          <a:p>
            <a:endParaRPr lang="en-US" sz="1600" b="1" dirty="0"/>
          </a:p>
          <a:p>
            <a:r>
              <a:rPr lang="en-US" sz="1600" b="1" dirty="0"/>
              <a:t>4. Retrieval data is in the form of </a:t>
            </a:r>
            <a:r>
              <a:rPr lang="en-US" sz="1600" b="1" dirty="0" err="1"/>
              <a:t>json</a:t>
            </a:r>
            <a:r>
              <a:rPr lang="en-US" sz="1600" b="1" dirty="0"/>
              <a:t> which can be understandable by any programming language without any conversion (interoperability)</a:t>
            </a:r>
          </a:p>
          <a:p>
            <a:endParaRPr lang="en-US" sz="1600" b="1" dirty="0"/>
          </a:p>
          <a:p>
            <a:r>
              <a:rPr lang="en-US" sz="1600" b="1" dirty="0"/>
              <a:t>5. We can store very huge amount of data and hence scalability is more.</a:t>
            </a:r>
          </a:p>
          <a:p>
            <a:r>
              <a:rPr lang="en-US" sz="1600" b="1" dirty="0"/>
              <a:t>Note: Performance and Flexibility are biggest assets of </a:t>
            </a:r>
            <a:r>
              <a:rPr lang="en-US" sz="1600" b="1" dirty="0" err="1"/>
              <a:t>Mongodb</a:t>
            </a:r>
            <a:r>
              <a:rPr lang="en-US" sz="1600" b="1" dirty="0"/>
              <a:t>.</a:t>
            </a:r>
          </a:p>
          <a:p>
            <a:endParaRPr lang="en-IN" sz="1600" b="1" dirty="0"/>
          </a:p>
        </p:txBody>
      </p:sp>
    </p:spTree>
    <p:extLst>
      <p:ext uri="{BB962C8B-B14F-4D97-AF65-F5344CB8AC3E}">
        <p14:creationId xmlns:p14="http://schemas.microsoft.com/office/powerpoint/2010/main" val="14052172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C8CB4-4430-00EF-D683-6E5C5748DE8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FA40939-C47B-87C5-5CDD-A1F94368197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ADC420E-E2AB-30C2-345C-0CF99FAFCEA9}"/>
              </a:ext>
            </a:extLst>
          </p:cNvPr>
          <p:cNvPicPr>
            <a:picLocks noChangeAspect="1"/>
          </p:cNvPicPr>
          <p:nvPr/>
        </p:nvPicPr>
        <p:blipFill>
          <a:blip r:embed="rId2"/>
          <a:stretch>
            <a:fillRect/>
          </a:stretch>
        </p:blipFill>
        <p:spPr>
          <a:xfrm>
            <a:off x="234146" y="70023"/>
            <a:ext cx="11009242" cy="6582703"/>
          </a:xfrm>
          <a:prstGeom prst="rect">
            <a:avLst/>
          </a:prstGeom>
          <a:ln w="28575">
            <a:solidFill>
              <a:schemeClr val="accent1"/>
            </a:solidFill>
          </a:ln>
        </p:spPr>
      </p:pic>
    </p:spTree>
    <p:extLst>
      <p:ext uri="{BB962C8B-B14F-4D97-AF65-F5344CB8AC3E}">
        <p14:creationId xmlns:p14="http://schemas.microsoft.com/office/powerpoint/2010/main" val="38421416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C2F6A-0C6F-0BA4-A939-63982FCB3C4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5C6CCB4-E479-5692-B129-77655BD66A4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58B26FF-4612-7501-3858-349780845CC8}"/>
              </a:ext>
            </a:extLst>
          </p:cNvPr>
          <p:cNvPicPr>
            <a:picLocks noChangeAspect="1"/>
          </p:cNvPicPr>
          <p:nvPr/>
        </p:nvPicPr>
        <p:blipFill>
          <a:blip r:embed="rId2"/>
          <a:stretch>
            <a:fillRect/>
          </a:stretch>
        </p:blipFill>
        <p:spPr>
          <a:xfrm>
            <a:off x="354030" y="0"/>
            <a:ext cx="9639056" cy="6957728"/>
          </a:xfrm>
          <a:prstGeom prst="rect">
            <a:avLst/>
          </a:prstGeom>
          <a:ln w="28575">
            <a:solidFill>
              <a:schemeClr val="accent1"/>
            </a:solidFill>
          </a:ln>
        </p:spPr>
      </p:pic>
    </p:spTree>
    <p:extLst>
      <p:ext uri="{BB962C8B-B14F-4D97-AF65-F5344CB8AC3E}">
        <p14:creationId xmlns:p14="http://schemas.microsoft.com/office/powerpoint/2010/main" val="2634885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9C705-3E4F-AA4E-0278-078FB425A472}"/>
              </a:ext>
            </a:extLst>
          </p:cNvPr>
          <p:cNvSpPr>
            <a:spLocks noGrp="1"/>
          </p:cNvSpPr>
          <p:nvPr>
            <p:ph type="title"/>
          </p:nvPr>
        </p:nvSpPr>
        <p:spPr/>
        <p:txBody>
          <a:bodyPr/>
          <a:lstStyle/>
          <a:p>
            <a:r>
              <a:rPr lang="en-IN" dirty="0"/>
              <a:t>Data </a:t>
            </a:r>
            <a:r>
              <a:rPr lang="en-IN" dirty="0" err="1"/>
              <a:t>diretotry</a:t>
            </a:r>
            <a:endParaRPr lang="en-IN" dirty="0"/>
          </a:p>
        </p:txBody>
      </p:sp>
      <p:sp>
        <p:nvSpPr>
          <p:cNvPr id="3" name="Content Placeholder 2">
            <a:extLst>
              <a:ext uri="{FF2B5EF4-FFF2-40B4-BE49-F238E27FC236}">
                <a16:creationId xmlns:a16="http://schemas.microsoft.com/office/drawing/2014/main" id="{A7E67C9E-3478-2C16-AE21-12253B698647}"/>
              </a:ext>
            </a:extLst>
          </p:cNvPr>
          <p:cNvSpPr>
            <a:spLocks noGrp="1"/>
          </p:cNvSpPr>
          <p:nvPr>
            <p:ph idx="1"/>
          </p:nvPr>
        </p:nvSpPr>
        <p:spPr>
          <a:ln w="12700">
            <a:solidFill>
              <a:schemeClr val="tx1"/>
            </a:solidFill>
          </a:ln>
        </p:spPr>
        <p:txBody>
          <a:bodyPr/>
          <a:lstStyle/>
          <a:p>
            <a:r>
              <a:rPr lang="en-US" dirty="0"/>
              <a:t>Create the data directory or specify another path using (1) the --</a:t>
            </a:r>
            <a:r>
              <a:rPr lang="en-US" dirty="0" err="1"/>
              <a:t>dbpath</a:t>
            </a:r>
            <a:r>
              <a:rPr lang="en-US" dirty="0"/>
              <a:t> command line option, or (2) by adding the '</a:t>
            </a:r>
            <a:r>
              <a:rPr lang="en-US" dirty="0" err="1"/>
              <a:t>storage.dbPath</a:t>
            </a:r>
            <a:r>
              <a:rPr lang="en-US" dirty="0"/>
              <a:t>' option in the configuration file."}}</a:t>
            </a:r>
          </a:p>
          <a:p>
            <a:endParaRPr lang="en-US" dirty="0"/>
          </a:p>
          <a:p>
            <a:endParaRPr lang="en-US" dirty="0"/>
          </a:p>
          <a:p>
            <a:r>
              <a:rPr lang="en-US" dirty="0" err="1"/>
              <a:t>mongod</a:t>
            </a:r>
            <a:r>
              <a:rPr lang="en-US" dirty="0"/>
              <a:t> --</a:t>
            </a:r>
            <a:r>
              <a:rPr lang="en-US" dirty="0" err="1"/>
              <a:t>dbpath</a:t>
            </a:r>
            <a:r>
              <a:rPr lang="en-US" dirty="0"/>
              <a:t> "C:\data\db"</a:t>
            </a:r>
            <a:endParaRPr lang="en-IN" dirty="0"/>
          </a:p>
        </p:txBody>
      </p:sp>
    </p:spTree>
    <p:extLst>
      <p:ext uri="{BB962C8B-B14F-4D97-AF65-F5344CB8AC3E}">
        <p14:creationId xmlns:p14="http://schemas.microsoft.com/office/powerpoint/2010/main" val="2285354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8E87B-CD28-1E4E-A7C7-D8CEE7506B4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4A1C68D-8AE2-3D50-E09C-ADF6015F56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1001" y="365125"/>
            <a:ext cx="10744395" cy="6630607"/>
          </a:xfrm>
        </p:spPr>
      </p:pic>
    </p:spTree>
    <p:extLst>
      <p:ext uri="{BB962C8B-B14F-4D97-AF65-F5344CB8AC3E}">
        <p14:creationId xmlns:p14="http://schemas.microsoft.com/office/powerpoint/2010/main" val="11644823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866F5-9A7D-B94F-DA7B-18EE729F23F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8FDC905-6682-C448-CD14-4C5B01A0C28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D575B74-177D-05B5-5EF7-0EBE2F4DD25B}"/>
              </a:ext>
            </a:extLst>
          </p:cNvPr>
          <p:cNvPicPr>
            <a:picLocks noChangeAspect="1"/>
          </p:cNvPicPr>
          <p:nvPr/>
        </p:nvPicPr>
        <p:blipFill>
          <a:blip r:embed="rId2"/>
          <a:stretch>
            <a:fillRect/>
          </a:stretch>
        </p:blipFill>
        <p:spPr>
          <a:xfrm>
            <a:off x="565698" y="29839"/>
            <a:ext cx="11060604" cy="6561761"/>
          </a:xfrm>
          <a:prstGeom prst="rect">
            <a:avLst/>
          </a:prstGeom>
          <a:ln w="19050">
            <a:solidFill>
              <a:schemeClr val="tx1"/>
            </a:solidFill>
          </a:ln>
        </p:spPr>
      </p:pic>
    </p:spTree>
    <p:extLst>
      <p:ext uri="{BB962C8B-B14F-4D97-AF65-F5344CB8AC3E}">
        <p14:creationId xmlns:p14="http://schemas.microsoft.com/office/powerpoint/2010/main" val="28957735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FB2BA-97EE-64FD-880B-15ED2560BA1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0A5CC3-40AB-36A8-54E5-DA52F3EAEA9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F8AA5C6-ED08-7819-05C4-5DED8C9B555A}"/>
              </a:ext>
            </a:extLst>
          </p:cNvPr>
          <p:cNvPicPr>
            <a:picLocks noChangeAspect="1"/>
          </p:cNvPicPr>
          <p:nvPr/>
        </p:nvPicPr>
        <p:blipFill>
          <a:blip r:embed="rId2"/>
          <a:stretch>
            <a:fillRect/>
          </a:stretch>
        </p:blipFill>
        <p:spPr>
          <a:xfrm>
            <a:off x="761999" y="0"/>
            <a:ext cx="11430001" cy="6858000"/>
          </a:xfrm>
          <a:prstGeom prst="rect">
            <a:avLst/>
          </a:prstGeom>
          <a:ln w="12700">
            <a:solidFill>
              <a:schemeClr val="tx1"/>
            </a:solidFill>
          </a:ln>
        </p:spPr>
      </p:pic>
    </p:spTree>
    <p:extLst>
      <p:ext uri="{BB962C8B-B14F-4D97-AF65-F5344CB8AC3E}">
        <p14:creationId xmlns:p14="http://schemas.microsoft.com/office/powerpoint/2010/main" val="15827424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F0424-2B4D-6B81-2CFC-03201E25757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2E691E6-D023-1BF6-8C2A-A590C4B5504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D915BEA-774B-9392-51DD-759AF991C0B8}"/>
              </a:ext>
            </a:extLst>
          </p:cNvPr>
          <p:cNvPicPr>
            <a:picLocks noChangeAspect="1"/>
          </p:cNvPicPr>
          <p:nvPr/>
        </p:nvPicPr>
        <p:blipFill>
          <a:blip r:embed="rId2"/>
          <a:stretch>
            <a:fillRect/>
          </a:stretch>
        </p:blipFill>
        <p:spPr>
          <a:xfrm>
            <a:off x="922199" y="256051"/>
            <a:ext cx="9714543" cy="6154079"/>
          </a:xfrm>
          <a:prstGeom prst="rect">
            <a:avLst/>
          </a:prstGeom>
          <a:ln w="19050">
            <a:solidFill>
              <a:schemeClr val="tx1"/>
            </a:solidFill>
          </a:ln>
        </p:spPr>
      </p:pic>
    </p:spTree>
    <p:extLst>
      <p:ext uri="{BB962C8B-B14F-4D97-AF65-F5344CB8AC3E}">
        <p14:creationId xmlns:p14="http://schemas.microsoft.com/office/powerpoint/2010/main" val="11647277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BEF58-7FF4-3C78-D769-9020BC49214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218CEEF-0D07-4F63-E2D8-C9A059C3DAE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608AF87-C272-249F-096B-0AC869F74593}"/>
              </a:ext>
            </a:extLst>
          </p:cNvPr>
          <p:cNvPicPr>
            <a:picLocks noChangeAspect="1"/>
          </p:cNvPicPr>
          <p:nvPr/>
        </p:nvPicPr>
        <p:blipFill>
          <a:blip r:embed="rId2"/>
          <a:stretch>
            <a:fillRect/>
          </a:stretch>
        </p:blipFill>
        <p:spPr>
          <a:xfrm>
            <a:off x="1016661" y="365125"/>
            <a:ext cx="8278439" cy="5777459"/>
          </a:xfrm>
          <a:prstGeom prst="rect">
            <a:avLst/>
          </a:prstGeom>
          <a:ln w="28575">
            <a:solidFill>
              <a:schemeClr val="accent1"/>
            </a:solidFill>
          </a:ln>
        </p:spPr>
      </p:pic>
    </p:spTree>
    <p:extLst>
      <p:ext uri="{BB962C8B-B14F-4D97-AF65-F5344CB8AC3E}">
        <p14:creationId xmlns:p14="http://schemas.microsoft.com/office/powerpoint/2010/main" val="14933363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21696-D385-C31C-2D6A-03FD8BC795D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A849648-3B2A-D720-C845-0BA99C03E6D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16DFCF9-5D9C-4A09-DB9B-15B780ADCE70}"/>
              </a:ext>
            </a:extLst>
          </p:cNvPr>
          <p:cNvPicPr>
            <a:picLocks noChangeAspect="1"/>
          </p:cNvPicPr>
          <p:nvPr/>
        </p:nvPicPr>
        <p:blipFill>
          <a:blip r:embed="rId2"/>
          <a:stretch>
            <a:fillRect/>
          </a:stretch>
        </p:blipFill>
        <p:spPr>
          <a:xfrm>
            <a:off x="668459" y="218544"/>
            <a:ext cx="12008733" cy="6420912"/>
          </a:xfrm>
          <a:prstGeom prst="rect">
            <a:avLst/>
          </a:prstGeom>
          <a:ln w="28575">
            <a:solidFill>
              <a:schemeClr val="tx1"/>
            </a:solidFill>
          </a:ln>
        </p:spPr>
      </p:pic>
    </p:spTree>
    <p:extLst>
      <p:ext uri="{BB962C8B-B14F-4D97-AF65-F5344CB8AC3E}">
        <p14:creationId xmlns:p14="http://schemas.microsoft.com/office/powerpoint/2010/main" val="25858027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2EF91-1BE3-1A1A-7E79-AFA88BA0EB4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1A4B92C-7B06-2116-59BC-7B746536A2F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491E5C2-D561-1AE3-F211-9AB00D9343D3}"/>
              </a:ext>
            </a:extLst>
          </p:cNvPr>
          <p:cNvPicPr>
            <a:picLocks noChangeAspect="1"/>
          </p:cNvPicPr>
          <p:nvPr/>
        </p:nvPicPr>
        <p:blipFill>
          <a:blip r:embed="rId2"/>
          <a:stretch>
            <a:fillRect/>
          </a:stretch>
        </p:blipFill>
        <p:spPr>
          <a:xfrm>
            <a:off x="771175" y="65314"/>
            <a:ext cx="11078991" cy="6727371"/>
          </a:xfrm>
          <a:prstGeom prst="rect">
            <a:avLst/>
          </a:prstGeom>
          <a:ln w="12700">
            <a:solidFill>
              <a:schemeClr val="tx1"/>
            </a:solidFill>
          </a:ln>
        </p:spPr>
      </p:pic>
    </p:spTree>
    <p:extLst>
      <p:ext uri="{BB962C8B-B14F-4D97-AF65-F5344CB8AC3E}">
        <p14:creationId xmlns:p14="http://schemas.microsoft.com/office/powerpoint/2010/main" val="23755891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F88AA-8043-23B9-626B-F43DA66B500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19DC7A6-6E0B-FFA3-C96F-B183DEB6FBE2}"/>
              </a:ext>
            </a:extLst>
          </p:cNvPr>
          <p:cNvSpPr>
            <a:spLocks noGrp="1"/>
          </p:cNvSpPr>
          <p:nvPr>
            <p:ph idx="1"/>
          </p:nvPr>
        </p:nvSpPr>
        <p:spPr>
          <a:ln>
            <a:solidFill>
              <a:schemeClr val="accent1"/>
            </a:solidFill>
          </a:ln>
        </p:spPr>
        <p:txBody>
          <a:bodyPr/>
          <a:lstStyle/>
          <a:p>
            <a:r>
              <a:rPr lang="en-US" dirty="0"/>
              <a:t>Q. What data formats used in MongoDB?</a:t>
            </a:r>
          </a:p>
          <a:p>
            <a:r>
              <a:rPr lang="en-US" dirty="0"/>
              <a:t>3 formats: JSON,BSON,EJSON</a:t>
            </a:r>
          </a:p>
          <a:p>
            <a:endParaRPr lang="en-US" dirty="0"/>
          </a:p>
          <a:p>
            <a:endParaRPr lang="en-IN" dirty="0"/>
          </a:p>
        </p:txBody>
      </p:sp>
    </p:spTree>
    <p:extLst>
      <p:ext uri="{BB962C8B-B14F-4D97-AF65-F5344CB8AC3E}">
        <p14:creationId xmlns:p14="http://schemas.microsoft.com/office/powerpoint/2010/main" val="134324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24932-D1F2-D13C-350C-E7AB693C413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3CFA52B-0304-F74B-7BF8-275AF423BFE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03FA6E9-D9FC-E785-7F87-D23E31FE62C3}"/>
              </a:ext>
            </a:extLst>
          </p:cNvPr>
          <p:cNvPicPr>
            <a:picLocks noChangeAspect="1"/>
          </p:cNvPicPr>
          <p:nvPr/>
        </p:nvPicPr>
        <p:blipFill>
          <a:blip r:embed="rId2"/>
          <a:stretch>
            <a:fillRect/>
          </a:stretch>
        </p:blipFill>
        <p:spPr>
          <a:xfrm>
            <a:off x="838201" y="139959"/>
            <a:ext cx="11353800" cy="4351338"/>
          </a:xfrm>
          <a:prstGeom prst="rect">
            <a:avLst/>
          </a:prstGeom>
          <a:ln>
            <a:solidFill>
              <a:schemeClr val="accent1"/>
            </a:solidFill>
          </a:ln>
        </p:spPr>
      </p:pic>
    </p:spTree>
    <p:extLst>
      <p:ext uri="{BB962C8B-B14F-4D97-AF65-F5344CB8AC3E}">
        <p14:creationId xmlns:p14="http://schemas.microsoft.com/office/powerpoint/2010/main" val="20908110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DF8F6-21E3-7B46-1C99-39A493BDE18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775687F-44DB-DFED-9051-0CACC593F54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1ECD91B-4903-4222-4A75-EEF3D9FC9EEE}"/>
              </a:ext>
            </a:extLst>
          </p:cNvPr>
          <p:cNvPicPr>
            <a:picLocks noChangeAspect="1"/>
          </p:cNvPicPr>
          <p:nvPr/>
        </p:nvPicPr>
        <p:blipFill>
          <a:blip r:embed="rId2"/>
          <a:stretch>
            <a:fillRect/>
          </a:stretch>
        </p:blipFill>
        <p:spPr>
          <a:xfrm>
            <a:off x="838200" y="243564"/>
            <a:ext cx="7954982" cy="6101252"/>
          </a:xfrm>
          <a:prstGeom prst="rect">
            <a:avLst/>
          </a:prstGeom>
          <a:ln>
            <a:solidFill>
              <a:schemeClr val="accent1"/>
            </a:solidFill>
          </a:ln>
        </p:spPr>
      </p:pic>
    </p:spTree>
    <p:extLst>
      <p:ext uri="{BB962C8B-B14F-4D97-AF65-F5344CB8AC3E}">
        <p14:creationId xmlns:p14="http://schemas.microsoft.com/office/powerpoint/2010/main" val="2817627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2CB7E-C580-95A8-62DE-06AF1B31D76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5443115-4982-2C7B-5684-54D93008AAA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F357128-76C5-213B-D1C3-614296FE27B8}"/>
              </a:ext>
            </a:extLst>
          </p:cNvPr>
          <p:cNvPicPr>
            <a:picLocks noChangeAspect="1"/>
          </p:cNvPicPr>
          <p:nvPr/>
        </p:nvPicPr>
        <p:blipFill>
          <a:blip r:embed="rId2"/>
          <a:stretch>
            <a:fillRect/>
          </a:stretch>
        </p:blipFill>
        <p:spPr>
          <a:xfrm>
            <a:off x="838200" y="346463"/>
            <a:ext cx="10278605" cy="3023119"/>
          </a:xfrm>
          <a:prstGeom prst="rect">
            <a:avLst/>
          </a:prstGeom>
          <a:ln>
            <a:solidFill>
              <a:schemeClr val="accent1"/>
            </a:solidFill>
          </a:ln>
        </p:spPr>
      </p:pic>
    </p:spTree>
    <p:extLst>
      <p:ext uri="{BB962C8B-B14F-4D97-AF65-F5344CB8AC3E}">
        <p14:creationId xmlns:p14="http://schemas.microsoft.com/office/powerpoint/2010/main" val="2053485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C9281-FF9B-1C6A-8E89-7E4B4D21BB6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E8179E6-AA41-4BC5-DF32-5206D451C665}"/>
              </a:ext>
            </a:extLst>
          </p:cNvPr>
          <p:cNvSpPr>
            <a:spLocks noGrp="1"/>
          </p:cNvSpPr>
          <p:nvPr>
            <p:ph idx="1"/>
          </p:nvPr>
        </p:nvSpPr>
        <p:spPr>
          <a:ln>
            <a:solidFill>
              <a:srgbClr val="00B0F0"/>
            </a:solidFill>
          </a:ln>
        </p:spPr>
        <p:txBody>
          <a:bodyPr>
            <a:normAutofit fontScale="85000" lnSpcReduction="20000"/>
          </a:bodyPr>
          <a:lstStyle/>
          <a:p>
            <a:pPr>
              <a:buFont typeface="+mj-lt"/>
              <a:buAutoNum type="arabicPeriod"/>
            </a:pPr>
            <a:r>
              <a:rPr lang="en-US" dirty="0"/>
              <a:t>For creating a new event</a:t>
            </a:r>
            <a:br>
              <a:rPr lang="en-US" dirty="0"/>
            </a:br>
            <a:br>
              <a:rPr lang="en-US" dirty="0"/>
            </a:br>
            <a:r>
              <a:rPr lang="en-US" i="1" dirty="0"/>
              <a:t>var event=require(‘events’);</a:t>
            </a:r>
            <a:br>
              <a:rPr lang="en-US" i="1" dirty="0"/>
            </a:br>
            <a:r>
              <a:rPr lang="en-US" i="1" dirty="0"/>
              <a:t>var </a:t>
            </a:r>
            <a:r>
              <a:rPr lang="en-US" i="1" dirty="0" err="1"/>
              <a:t>eventEmitter</a:t>
            </a:r>
            <a:r>
              <a:rPr lang="en-US" i="1" dirty="0"/>
              <a:t>=new </a:t>
            </a:r>
            <a:r>
              <a:rPr lang="en-US" i="1" dirty="0" err="1"/>
              <a:t>event.EventEmitter</a:t>
            </a:r>
            <a:r>
              <a:rPr lang="en-US" i="1" dirty="0"/>
              <a:t>();</a:t>
            </a:r>
            <a:br>
              <a:rPr lang="en-US" i="1" dirty="0"/>
            </a:br>
            <a:br>
              <a:rPr lang="en-US" i="1" dirty="0"/>
            </a:br>
            <a:endParaRPr lang="en-US" dirty="0"/>
          </a:p>
          <a:p>
            <a:pPr>
              <a:buFont typeface="+mj-lt"/>
              <a:buAutoNum type="arabicPeriod"/>
            </a:pPr>
            <a:r>
              <a:rPr lang="en-US" dirty="0"/>
              <a:t>For assigning any function to events. So, when this event is fired, the function gets executed.</a:t>
            </a:r>
            <a:br>
              <a:rPr lang="en-US" dirty="0"/>
            </a:br>
            <a:br>
              <a:rPr lang="en-US" dirty="0"/>
            </a:br>
            <a:r>
              <a:rPr lang="en-US" i="1" dirty="0" err="1"/>
              <a:t>eventEmitter.on</a:t>
            </a:r>
            <a:r>
              <a:rPr lang="en-US" i="1" dirty="0"/>
              <a:t>(‘</a:t>
            </a:r>
            <a:r>
              <a:rPr lang="en-US" i="1" dirty="0" err="1"/>
              <a:t>eventName</a:t>
            </a:r>
            <a:r>
              <a:rPr lang="en-US" i="1" dirty="0"/>
              <a:t>’,</a:t>
            </a:r>
            <a:r>
              <a:rPr lang="en-US" i="1" dirty="0" err="1"/>
              <a:t>functionName</a:t>
            </a:r>
            <a:r>
              <a:rPr lang="en-US" i="1" dirty="0"/>
              <a:t>);</a:t>
            </a:r>
            <a:br>
              <a:rPr lang="en-US" i="1" dirty="0"/>
            </a:br>
            <a:br>
              <a:rPr lang="en-US" i="1" dirty="0"/>
            </a:br>
            <a:endParaRPr lang="en-US" dirty="0"/>
          </a:p>
          <a:p>
            <a:pPr>
              <a:buFont typeface="+mj-lt"/>
              <a:buAutoNum type="arabicPeriod"/>
            </a:pPr>
            <a:r>
              <a:rPr lang="en-US" dirty="0"/>
              <a:t>For firing the events.</a:t>
            </a:r>
            <a:br>
              <a:rPr lang="en-US" dirty="0"/>
            </a:br>
            <a:br>
              <a:rPr lang="en-US" dirty="0"/>
            </a:br>
            <a:r>
              <a:rPr lang="en-US" i="1" dirty="0" err="1"/>
              <a:t>eventEmitter.emit</a:t>
            </a:r>
            <a:r>
              <a:rPr lang="en-US" i="1" dirty="0"/>
              <a:t>(‘</a:t>
            </a:r>
            <a:r>
              <a:rPr lang="en-US" i="1" dirty="0" err="1"/>
              <a:t>eventName</a:t>
            </a:r>
            <a:r>
              <a:rPr lang="en-US" i="1" dirty="0"/>
              <a:t>’);</a:t>
            </a:r>
            <a:endParaRPr lang="en-US" dirty="0"/>
          </a:p>
          <a:p>
            <a:endParaRPr lang="en-IN" dirty="0"/>
          </a:p>
        </p:txBody>
      </p:sp>
      <p:sp>
        <p:nvSpPr>
          <p:cNvPr id="5" name="TextBox 4">
            <a:extLst>
              <a:ext uri="{FF2B5EF4-FFF2-40B4-BE49-F238E27FC236}">
                <a16:creationId xmlns:a16="http://schemas.microsoft.com/office/drawing/2014/main" id="{4A2A327C-E92F-3BE6-A024-AB814390BBFD}"/>
              </a:ext>
            </a:extLst>
          </p:cNvPr>
          <p:cNvSpPr txBox="1"/>
          <p:nvPr/>
        </p:nvSpPr>
        <p:spPr>
          <a:xfrm>
            <a:off x="1695839" y="685702"/>
            <a:ext cx="6097554" cy="707886"/>
          </a:xfrm>
          <a:prstGeom prst="rect">
            <a:avLst/>
          </a:prstGeom>
          <a:noFill/>
        </p:spPr>
        <p:txBody>
          <a:bodyPr wrap="square">
            <a:spAutoFit/>
          </a:bodyPr>
          <a:lstStyle/>
          <a:p>
            <a:r>
              <a:rPr lang="en-IN" sz="4000" b="1" dirty="0"/>
              <a:t>Events in Node.js</a:t>
            </a:r>
            <a:endParaRPr lang="en-IN" sz="4000" dirty="0"/>
          </a:p>
        </p:txBody>
      </p:sp>
    </p:spTree>
    <p:extLst>
      <p:ext uri="{BB962C8B-B14F-4D97-AF65-F5344CB8AC3E}">
        <p14:creationId xmlns:p14="http://schemas.microsoft.com/office/powerpoint/2010/main" val="34320499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B1629-1280-A676-DFE6-D4417423A87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51F5480-0C6E-7FF3-8D4E-68A1ABA2000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7925B3A-23FA-074A-F06E-9DE1B9FE20FE}"/>
              </a:ext>
            </a:extLst>
          </p:cNvPr>
          <p:cNvPicPr>
            <a:picLocks noChangeAspect="1"/>
          </p:cNvPicPr>
          <p:nvPr/>
        </p:nvPicPr>
        <p:blipFill>
          <a:blip r:embed="rId2"/>
          <a:stretch>
            <a:fillRect/>
          </a:stretch>
        </p:blipFill>
        <p:spPr>
          <a:xfrm>
            <a:off x="474763" y="206883"/>
            <a:ext cx="11627041" cy="4197165"/>
          </a:xfrm>
          <a:prstGeom prst="rect">
            <a:avLst/>
          </a:prstGeom>
          <a:ln>
            <a:solidFill>
              <a:schemeClr val="accent1"/>
            </a:solidFill>
          </a:ln>
        </p:spPr>
      </p:pic>
    </p:spTree>
    <p:extLst>
      <p:ext uri="{BB962C8B-B14F-4D97-AF65-F5344CB8AC3E}">
        <p14:creationId xmlns:p14="http://schemas.microsoft.com/office/powerpoint/2010/main" val="7762720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B5099-664B-02B4-42DF-24755A0BA83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AE012E6-203D-CFC6-5FDE-E4CD1EA8AFA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9119D3C-0DFD-F2F4-5D59-BAB825D3990E}"/>
              </a:ext>
            </a:extLst>
          </p:cNvPr>
          <p:cNvPicPr>
            <a:picLocks noChangeAspect="1"/>
          </p:cNvPicPr>
          <p:nvPr/>
        </p:nvPicPr>
        <p:blipFill>
          <a:blip r:embed="rId2"/>
          <a:stretch>
            <a:fillRect/>
          </a:stretch>
        </p:blipFill>
        <p:spPr>
          <a:xfrm>
            <a:off x="838200" y="175845"/>
            <a:ext cx="10020924" cy="6506310"/>
          </a:xfrm>
          <a:prstGeom prst="rect">
            <a:avLst/>
          </a:prstGeom>
          <a:ln>
            <a:solidFill>
              <a:schemeClr val="accent1"/>
            </a:solidFill>
          </a:ln>
        </p:spPr>
      </p:pic>
    </p:spTree>
    <p:extLst>
      <p:ext uri="{BB962C8B-B14F-4D97-AF65-F5344CB8AC3E}">
        <p14:creationId xmlns:p14="http://schemas.microsoft.com/office/powerpoint/2010/main" val="12781423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719D8-CA83-AC00-DEBB-84498BFFCED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ED705FB-EA5B-A800-77F5-6FCEAA2AF15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BF490BE-69EE-352D-1C74-3D612566F530}"/>
              </a:ext>
            </a:extLst>
          </p:cNvPr>
          <p:cNvPicPr>
            <a:picLocks noChangeAspect="1"/>
          </p:cNvPicPr>
          <p:nvPr/>
        </p:nvPicPr>
        <p:blipFill>
          <a:blip r:embed="rId2"/>
          <a:stretch>
            <a:fillRect/>
          </a:stretch>
        </p:blipFill>
        <p:spPr>
          <a:xfrm>
            <a:off x="159743" y="227521"/>
            <a:ext cx="9717437" cy="2226430"/>
          </a:xfrm>
          <a:prstGeom prst="rect">
            <a:avLst/>
          </a:prstGeom>
          <a:ln/>
        </p:spPr>
        <p:style>
          <a:lnRef idx="0">
            <a:schemeClr val="accent1"/>
          </a:lnRef>
          <a:fillRef idx="3">
            <a:schemeClr val="accent1"/>
          </a:fillRef>
          <a:effectRef idx="3">
            <a:schemeClr val="accent1"/>
          </a:effectRef>
          <a:fontRef idx="minor">
            <a:schemeClr val="lt1"/>
          </a:fontRef>
        </p:style>
      </p:pic>
    </p:spTree>
    <p:extLst>
      <p:ext uri="{BB962C8B-B14F-4D97-AF65-F5344CB8AC3E}">
        <p14:creationId xmlns:p14="http://schemas.microsoft.com/office/powerpoint/2010/main" val="37684303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8CBEB-C9CC-942C-E49A-3350CD1A87C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E1743E5-5C18-9982-D863-B417A49F337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698CE8C-D2C3-8F5C-3D9E-F236A298DCC8}"/>
              </a:ext>
            </a:extLst>
          </p:cNvPr>
          <p:cNvPicPr>
            <a:picLocks noChangeAspect="1"/>
          </p:cNvPicPr>
          <p:nvPr/>
        </p:nvPicPr>
        <p:blipFill>
          <a:blip r:embed="rId2"/>
          <a:stretch>
            <a:fillRect/>
          </a:stretch>
        </p:blipFill>
        <p:spPr>
          <a:xfrm>
            <a:off x="838200" y="0"/>
            <a:ext cx="9607253" cy="6882977"/>
          </a:xfrm>
          <a:prstGeom prst="rect">
            <a:avLst/>
          </a:prstGeom>
          <a:ln w="19050">
            <a:solidFill>
              <a:schemeClr val="accent1"/>
            </a:solidFill>
          </a:ln>
        </p:spPr>
      </p:pic>
    </p:spTree>
    <p:extLst>
      <p:ext uri="{BB962C8B-B14F-4D97-AF65-F5344CB8AC3E}">
        <p14:creationId xmlns:p14="http://schemas.microsoft.com/office/powerpoint/2010/main" val="23444981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74E58-8A8A-A0BB-9E87-3A145D7705A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DE5E721-7AAE-35DE-555F-0731F78D3F8A}"/>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3CEC617B-9196-B6A3-F558-6597302471D9}"/>
              </a:ext>
            </a:extLst>
          </p:cNvPr>
          <p:cNvPicPr>
            <a:picLocks noChangeAspect="1"/>
          </p:cNvPicPr>
          <p:nvPr/>
        </p:nvPicPr>
        <p:blipFill>
          <a:blip r:embed="rId2"/>
          <a:stretch>
            <a:fillRect/>
          </a:stretch>
        </p:blipFill>
        <p:spPr>
          <a:xfrm>
            <a:off x="1022523" y="446284"/>
            <a:ext cx="10444799" cy="2838091"/>
          </a:xfrm>
          <a:prstGeom prst="rect">
            <a:avLst/>
          </a:prstGeom>
          <a:ln>
            <a:solidFill>
              <a:schemeClr val="accent1"/>
            </a:solidFill>
          </a:ln>
        </p:spPr>
      </p:pic>
    </p:spTree>
    <p:extLst>
      <p:ext uri="{BB962C8B-B14F-4D97-AF65-F5344CB8AC3E}">
        <p14:creationId xmlns:p14="http://schemas.microsoft.com/office/powerpoint/2010/main" val="1190402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5823A-8C91-6AB6-B87C-BDC1D242D0D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27D2611-0999-A86F-77F6-EBA459B4220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3AB06F5-691D-DACA-8694-B7FEC016EDBE}"/>
              </a:ext>
            </a:extLst>
          </p:cNvPr>
          <p:cNvPicPr>
            <a:picLocks noChangeAspect="1"/>
          </p:cNvPicPr>
          <p:nvPr/>
        </p:nvPicPr>
        <p:blipFill>
          <a:blip r:embed="rId2"/>
          <a:stretch>
            <a:fillRect/>
          </a:stretch>
        </p:blipFill>
        <p:spPr>
          <a:xfrm>
            <a:off x="838200" y="498397"/>
            <a:ext cx="9042918" cy="5816550"/>
          </a:xfrm>
          <a:prstGeom prst="rect">
            <a:avLst/>
          </a:prstGeom>
          <a:ln>
            <a:solidFill>
              <a:schemeClr val="accent1"/>
            </a:solidFill>
          </a:ln>
        </p:spPr>
      </p:pic>
    </p:spTree>
    <p:extLst>
      <p:ext uri="{BB962C8B-B14F-4D97-AF65-F5344CB8AC3E}">
        <p14:creationId xmlns:p14="http://schemas.microsoft.com/office/powerpoint/2010/main" val="23302394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4990F-4047-74BF-172D-14C138609BC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36371A4-3B51-2922-DF2D-DFC4499C76F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A6625E9-9B93-D45F-FA04-17F7E4456226}"/>
              </a:ext>
            </a:extLst>
          </p:cNvPr>
          <p:cNvPicPr>
            <a:picLocks noChangeAspect="1"/>
          </p:cNvPicPr>
          <p:nvPr/>
        </p:nvPicPr>
        <p:blipFill>
          <a:blip r:embed="rId2"/>
          <a:stretch>
            <a:fillRect/>
          </a:stretch>
        </p:blipFill>
        <p:spPr>
          <a:xfrm>
            <a:off x="975729" y="554013"/>
            <a:ext cx="10378071" cy="3542125"/>
          </a:xfrm>
          <a:prstGeom prst="rect">
            <a:avLst/>
          </a:prstGeom>
          <a:ln w="28575">
            <a:solidFill>
              <a:schemeClr val="accent1"/>
            </a:solidFill>
          </a:ln>
        </p:spPr>
      </p:pic>
    </p:spTree>
    <p:extLst>
      <p:ext uri="{BB962C8B-B14F-4D97-AF65-F5344CB8AC3E}">
        <p14:creationId xmlns:p14="http://schemas.microsoft.com/office/powerpoint/2010/main" val="18171453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518E2-C546-307E-1492-4D19C9F351D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5E38F51-FFB7-5BD7-A37A-14487C10C5E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C62E22B-DC8B-A5D4-2A72-56F2801F0EBD}"/>
              </a:ext>
            </a:extLst>
          </p:cNvPr>
          <p:cNvPicPr>
            <a:picLocks noChangeAspect="1"/>
          </p:cNvPicPr>
          <p:nvPr/>
        </p:nvPicPr>
        <p:blipFill>
          <a:blip r:embed="rId2"/>
          <a:stretch>
            <a:fillRect/>
          </a:stretch>
        </p:blipFill>
        <p:spPr>
          <a:xfrm>
            <a:off x="838200" y="365125"/>
            <a:ext cx="10515600" cy="3721683"/>
          </a:xfrm>
          <a:prstGeom prst="rect">
            <a:avLst/>
          </a:prstGeom>
          <a:ln w="19050">
            <a:solidFill>
              <a:schemeClr val="tx1"/>
            </a:solidFill>
          </a:ln>
        </p:spPr>
      </p:pic>
    </p:spTree>
    <p:extLst>
      <p:ext uri="{BB962C8B-B14F-4D97-AF65-F5344CB8AC3E}">
        <p14:creationId xmlns:p14="http://schemas.microsoft.com/office/powerpoint/2010/main" val="22373806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9E74A-EC4D-8544-6331-C8047B597C3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82E5C7A-8F58-B46F-A75F-D5047ED58943}"/>
              </a:ext>
            </a:extLst>
          </p:cNvPr>
          <p:cNvSpPr>
            <a:spLocks noGrp="1"/>
          </p:cNvSpPr>
          <p:nvPr>
            <p:ph idx="1"/>
          </p:nvPr>
        </p:nvSpPr>
        <p:spPr>
          <a:noFill/>
          <a:ln>
            <a:solidFill>
              <a:schemeClr val="accent1"/>
            </a:solidFill>
          </a:ln>
        </p:spPr>
        <p:style>
          <a:lnRef idx="0">
            <a:scrgbClr r="0" g="0" b="0"/>
          </a:lnRef>
          <a:fillRef idx="0">
            <a:scrgbClr r="0" g="0" b="0"/>
          </a:fillRef>
          <a:effectRef idx="0">
            <a:scrgbClr r="0" g="0" b="0"/>
          </a:effectRef>
          <a:fontRef idx="minor">
            <a:schemeClr val="accent1"/>
          </a:fontRef>
        </p:style>
        <p:txBody>
          <a:bodyPr/>
          <a:lstStyle/>
          <a:p>
            <a:r>
              <a:rPr lang="en-US" dirty="0"/>
              <a:t>Q. What is capped collection?</a:t>
            </a:r>
          </a:p>
          <a:p>
            <a:r>
              <a:rPr lang="en-US" dirty="0"/>
              <a:t> If size exceeds or maximum number of documents reached, then oldest entry will be deleted automatically, such type of collections are called capped collections.</a:t>
            </a:r>
          </a:p>
          <a:p>
            <a:endParaRPr lang="en-IN" dirty="0"/>
          </a:p>
        </p:txBody>
      </p:sp>
    </p:spTree>
    <p:extLst>
      <p:ext uri="{BB962C8B-B14F-4D97-AF65-F5344CB8AC3E}">
        <p14:creationId xmlns:p14="http://schemas.microsoft.com/office/powerpoint/2010/main" val="22781265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83B57-13D6-1D15-426C-939C92DD666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1F40897-98B5-F515-B338-B88EBA328EB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3CB75A2-9A74-C068-4CC7-8304D5E09F84}"/>
              </a:ext>
            </a:extLst>
          </p:cNvPr>
          <p:cNvPicPr>
            <a:picLocks noChangeAspect="1"/>
          </p:cNvPicPr>
          <p:nvPr/>
        </p:nvPicPr>
        <p:blipFill>
          <a:blip r:embed="rId2"/>
          <a:stretch>
            <a:fillRect/>
          </a:stretch>
        </p:blipFill>
        <p:spPr>
          <a:xfrm>
            <a:off x="838200" y="551672"/>
            <a:ext cx="10715625" cy="10021078"/>
          </a:xfrm>
          <a:prstGeom prst="rect">
            <a:avLst/>
          </a:prstGeom>
          <a:ln w="19050">
            <a:solidFill>
              <a:schemeClr val="accent1"/>
            </a:solidFill>
          </a:ln>
        </p:spPr>
      </p:pic>
    </p:spTree>
    <p:extLst>
      <p:ext uri="{BB962C8B-B14F-4D97-AF65-F5344CB8AC3E}">
        <p14:creationId xmlns:p14="http://schemas.microsoft.com/office/powerpoint/2010/main" val="1757317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6D859-52D1-6A6F-2C3E-06D6531DCA0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7EC9D84-1D56-C54C-7A0F-840A7EEBE5E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4B149A4-7147-3613-A442-8BDD64F335CD}"/>
              </a:ext>
            </a:extLst>
          </p:cNvPr>
          <p:cNvPicPr>
            <a:picLocks noChangeAspect="1"/>
          </p:cNvPicPr>
          <p:nvPr/>
        </p:nvPicPr>
        <p:blipFill>
          <a:blip r:embed="rId2"/>
          <a:stretch>
            <a:fillRect/>
          </a:stretch>
        </p:blipFill>
        <p:spPr>
          <a:xfrm>
            <a:off x="133233" y="365124"/>
            <a:ext cx="11686756" cy="5242573"/>
          </a:xfrm>
          <a:prstGeom prst="rect">
            <a:avLst/>
          </a:prstGeom>
        </p:spPr>
      </p:pic>
    </p:spTree>
    <p:extLst>
      <p:ext uri="{BB962C8B-B14F-4D97-AF65-F5344CB8AC3E}">
        <p14:creationId xmlns:p14="http://schemas.microsoft.com/office/powerpoint/2010/main" val="34118152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B65D0-829D-E64B-67C2-A2EFE1FA991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024B6AA-F2E3-A1AA-D16C-D7D8A72219E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E514F6F-6DBB-F410-28E8-DC987E694AE7}"/>
              </a:ext>
            </a:extLst>
          </p:cNvPr>
          <p:cNvPicPr>
            <a:picLocks noChangeAspect="1"/>
          </p:cNvPicPr>
          <p:nvPr/>
        </p:nvPicPr>
        <p:blipFill>
          <a:blip r:embed="rId2"/>
          <a:stretch>
            <a:fillRect/>
          </a:stretch>
        </p:blipFill>
        <p:spPr>
          <a:xfrm>
            <a:off x="838200" y="440499"/>
            <a:ext cx="10515599" cy="6128251"/>
          </a:xfrm>
          <a:prstGeom prst="rect">
            <a:avLst/>
          </a:prstGeom>
          <a:ln w="19050">
            <a:solidFill>
              <a:schemeClr val="accent1"/>
            </a:solidFill>
          </a:ln>
        </p:spPr>
      </p:pic>
    </p:spTree>
    <p:extLst>
      <p:ext uri="{BB962C8B-B14F-4D97-AF65-F5344CB8AC3E}">
        <p14:creationId xmlns:p14="http://schemas.microsoft.com/office/powerpoint/2010/main" val="21410227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8A8CE-BEA9-E9EC-6DF7-6B08DA81BBCD}"/>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DD4576A5-C21F-5739-6A67-620131022172}"/>
              </a:ext>
            </a:extLst>
          </p:cNvPr>
          <p:cNvPicPr>
            <a:picLocks noGrp="1" noChangeAspect="1"/>
          </p:cNvPicPr>
          <p:nvPr>
            <p:ph idx="1"/>
          </p:nvPr>
        </p:nvPicPr>
        <p:blipFill>
          <a:blip r:embed="rId2"/>
          <a:stretch>
            <a:fillRect/>
          </a:stretch>
        </p:blipFill>
        <p:spPr>
          <a:xfrm>
            <a:off x="828957" y="2885488"/>
            <a:ext cx="10694261" cy="3793999"/>
          </a:xfrm>
          <a:ln>
            <a:solidFill>
              <a:schemeClr val="accent1"/>
            </a:solidFill>
          </a:ln>
        </p:spPr>
        <p:style>
          <a:lnRef idx="0">
            <a:schemeClr val="accent1"/>
          </a:lnRef>
          <a:fillRef idx="3">
            <a:schemeClr val="accent1"/>
          </a:fillRef>
          <a:effectRef idx="3">
            <a:schemeClr val="accent1"/>
          </a:effectRef>
          <a:fontRef idx="minor">
            <a:schemeClr val="lt1"/>
          </a:fontRef>
        </p:style>
      </p:pic>
      <p:pic>
        <p:nvPicPr>
          <p:cNvPr id="5" name="Picture 4">
            <a:extLst>
              <a:ext uri="{FF2B5EF4-FFF2-40B4-BE49-F238E27FC236}">
                <a16:creationId xmlns:a16="http://schemas.microsoft.com/office/drawing/2014/main" id="{9D62C9C8-21AE-0A6E-D18B-63F879490BFC}"/>
              </a:ext>
            </a:extLst>
          </p:cNvPr>
          <p:cNvPicPr>
            <a:picLocks noChangeAspect="1"/>
          </p:cNvPicPr>
          <p:nvPr/>
        </p:nvPicPr>
        <p:blipFill>
          <a:blip r:embed="rId3"/>
          <a:stretch>
            <a:fillRect/>
          </a:stretch>
        </p:blipFill>
        <p:spPr>
          <a:xfrm>
            <a:off x="838200" y="1373313"/>
            <a:ext cx="10675776" cy="1325564"/>
          </a:xfrm>
          <a:prstGeom prst="rect">
            <a:avLst/>
          </a:prstGeom>
          <a:ln>
            <a:solidFill>
              <a:schemeClr val="accent1"/>
            </a:solidFill>
          </a:ln>
        </p:spPr>
        <p:style>
          <a:lnRef idx="0">
            <a:schemeClr val="accent1"/>
          </a:lnRef>
          <a:fillRef idx="3">
            <a:schemeClr val="accent1"/>
          </a:fillRef>
          <a:effectRef idx="3">
            <a:schemeClr val="accent1"/>
          </a:effectRef>
          <a:fontRef idx="minor">
            <a:schemeClr val="lt1"/>
          </a:fontRef>
        </p:style>
      </p:pic>
    </p:spTree>
    <p:extLst>
      <p:ext uri="{BB962C8B-B14F-4D97-AF65-F5344CB8AC3E}">
        <p14:creationId xmlns:p14="http://schemas.microsoft.com/office/powerpoint/2010/main" val="19177273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CA329-0599-A2F5-FF01-1BD8DD536DF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CCC135C-5E79-D583-940D-9BFA33AC162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F8ED333-EB95-B3FC-38F9-31103959D0E8}"/>
              </a:ext>
            </a:extLst>
          </p:cNvPr>
          <p:cNvPicPr>
            <a:picLocks noChangeAspect="1"/>
          </p:cNvPicPr>
          <p:nvPr/>
        </p:nvPicPr>
        <p:blipFill>
          <a:blip r:embed="rId2"/>
          <a:stretch>
            <a:fillRect/>
          </a:stretch>
        </p:blipFill>
        <p:spPr>
          <a:xfrm>
            <a:off x="838200" y="146537"/>
            <a:ext cx="10741090" cy="1178410"/>
          </a:xfrm>
          <a:prstGeom prst="rect">
            <a:avLst/>
          </a:prstGeom>
          <a:ln>
            <a:solidFill>
              <a:schemeClr val="accent1"/>
            </a:solidFill>
          </a:ln>
        </p:spPr>
        <p:style>
          <a:lnRef idx="0">
            <a:schemeClr val="accent1"/>
          </a:lnRef>
          <a:fillRef idx="3">
            <a:schemeClr val="accent1"/>
          </a:fillRef>
          <a:effectRef idx="3">
            <a:schemeClr val="accent1"/>
          </a:effectRef>
          <a:fontRef idx="minor">
            <a:schemeClr val="lt1"/>
          </a:fontRef>
        </p:style>
      </p:pic>
      <p:pic>
        <p:nvPicPr>
          <p:cNvPr id="7" name="Picture 6">
            <a:extLst>
              <a:ext uri="{FF2B5EF4-FFF2-40B4-BE49-F238E27FC236}">
                <a16:creationId xmlns:a16="http://schemas.microsoft.com/office/drawing/2014/main" id="{24B11367-83EB-726C-538A-7716B1AF03C1}"/>
              </a:ext>
            </a:extLst>
          </p:cNvPr>
          <p:cNvPicPr>
            <a:picLocks noChangeAspect="1"/>
          </p:cNvPicPr>
          <p:nvPr/>
        </p:nvPicPr>
        <p:blipFill>
          <a:blip r:embed="rId3"/>
          <a:stretch>
            <a:fillRect/>
          </a:stretch>
        </p:blipFill>
        <p:spPr>
          <a:xfrm>
            <a:off x="919372" y="1909276"/>
            <a:ext cx="9810831" cy="4363210"/>
          </a:xfrm>
          <a:prstGeom prst="rect">
            <a:avLst/>
          </a:prstGeom>
          <a:ln w="28575">
            <a:solidFill>
              <a:schemeClr val="accent1"/>
            </a:solidFill>
          </a:ln>
        </p:spPr>
        <p:style>
          <a:lnRef idx="0">
            <a:schemeClr val="accent1"/>
          </a:lnRef>
          <a:fillRef idx="3">
            <a:schemeClr val="accent1"/>
          </a:fillRef>
          <a:effectRef idx="3">
            <a:schemeClr val="accent1"/>
          </a:effectRef>
          <a:fontRef idx="minor">
            <a:schemeClr val="lt1"/>
          </a:fontRef>
        </p:style>
      </p:pic>
    </p:spTree>
    <p:extLst>
      <p:ext uri="{BB962C8B-B14F-4D97-AF65-F5344CB8AC3E}">
        <p14:creationId xmlns:p14="http://schemas.microsoft.com/office/powerpoint/2010/main" val="354916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034BF-6F51-1751-BA51-840610A76DA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A69D7C6-E1C4-041B-1E11-15FAAE9562C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39B5913-3798-5D01-D315-CBA98C044AD8}"/>
              </a:ext>
            </a:extLst>
          </p:cNvPr>
          <p:cNvPicPr>
            <a:picLocks noChangeAspect="1"/>
          </p:cNvPicPr>
          <p:nvPr/>
        </p:nvPicPr>
        <p:blipFill>
          <a:blip r:embed="rId2"/>
          <a:stretch>
            <a:fillRect/>
          </a:stretch>
        </p:blipFill>
        <p:spPr>
          <a:xfrm>
            <a:off x="917810" y="243307"/>
            <a:ext cx="9597790" cy="6176154"/>
          </a:xfrm>
          <a:prstGeom prst="rect">
            <a:avLst/>
          </a:prstGeom>
          <a:ln w="12700">
            <a:solidFill>
              <a:schemeClr val="accent1"/>
            </a:solidFill>
          </a:ln>
        </p:spPr>
        <p:style>
          <a:lnRef idx="0">
            <a:schemeClr val="accent1"/>
          </a:lnRef>
          <a:fillRef idx="3">
            <a:schemeClr val="accent1"/>
          </a:fillRef>
          <a:effectRef idx="3">
            <a:schemeClr val="accent1"/>
          </a:effectRef>
          <a:fontRef idx="minor">
            <a:schemeClr val="lt1"/>
          </a:fontRef>
        </p:style>
      </p:pic>
    </p:spTree>
    <p:extLst>
      <p:ext uri="{BB962C8B-B14F-4D97-AF65-F5344CB8AC3E}">
        <p14:creationId xmlns:p14="http://schemas.microsoft.com/office/powerpoint/2010/main" val="12314997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BC039-16DD-FC69-A7D4-A04AFB2026A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DDF584D-01EF-D57F-BF32-8CBE4390095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88E9165-866F-5ED1-84F6-DF86D0C687C4}"/>
              </a:ext>
            </a:extLst>
          </p:cNvPr>
          <p:cNvPicPr>
            <a:picLocks noChangeAspect="1"/>
          </p:cNvPicPr>
          <p:nvPr/>
        </p:nvPicPr>
        <p:blipFill>
          <a:blip r:embed="rId2"/>
          <a:stretch>
            <a:fillRect/>
          </a:stretch>
        </p:blipFill>
        <p:spPr>
          <a:xfrm>
            <a:off x="606490" y="289248"/>
            <a:ext cx="11383347" cy="6354147"/>
          </a:xfrm>
          <a:prstGeom prst="rect">
            <a:avLst/>
          </a:prstGeom>
          <a:ln w="6350"/>
        </p:spPr>
        <p:style>
          <a:lnRef idx="0">
            <a:schemeClr val="accent1"/>
          </a:lnRef>
          <a:fillRef idx="3">
            <a:schemeClr val="accent1"/>
          </a:fillRef>
          <a:effectRef idx="3">
            <a:schemeClr val="accent1"/>
          </a:effectRef>
          <a:fontRef idx="minor">
            <a:schemeClr val="lt1"/>
          </a:fontRef>
        </p:style>
      </p:pic>
    </p:spTree>
    <p:extLst>
      <p:ext uri="{BB962C8B-B14F-4D97-AF65-F5344CB8AC3E}">
        <p14:creationId xmlns:p14="http://schemas.microsoft.com/office/powerpoint/2010/main" val="36171461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502B7-AA2A-3CC5-36E8-0FD92CA901A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328CFC5-0439-02B1-38F0-FA8E82F1F3A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ACCB9D9-72D4-CED7-A829-7F9AD16C3AFF}"/>
              </a:ext>
            </a:extLst>
          </p:cNvPr>
          <p:cNvPicPr>
            <a:picLocks noChangeAspect="1"/>
          </p:cNvPicPr>
          <p:nvPr/>
        </p:nvPicPr>
        <p:blipFill>
          <a:blip r:embed="rId2"/>
          <a:stretch>
            <a:fillRect/>
          </a:stretch>
        </p:blipFill>
        <p:spPr>
          <a:xfrm>
            <a:off x="798286" y="365125"/>
            <a:ext cx="10595428" cy="3771970"/>
          </a:xfrm>
          <a:prstGeom prst="rect">
            <a:avLst/>
          </a:prstGeom>
          <a:ln>
            <a:solidFill>
              <a:schemeClr val="accent1"/>
            </a:solidFill>
          </a:ln>
        </p:spPr>
        <p:style>
          <a:lnRef idx="0">
            <a:schemeClr val="accent1"/>
          </a:lnRef>
          <a:fillRef idx="3">
            <a:schemeClr val="accent1"/>
          </a:fillRef>
          <a:effectRef idx="3">
            <a:schemeClr val="accent1"/>
          </a:effectRef>
          <a:fontRef idx="minor">
            <a:schemeClr val="lt1"/>
          </a:fontRef>
        </p:style>
      </p:pic>
    </p:spTree>
    <p:extLst>
      <p:ext uri="{BB962C8B-B14F-4D97-AF65-F5344CB8AC3E}">
        <p14:creationId xmlns:p14="http://schemas.microsoft.com/office/powerpoint/2010/main" val="28714527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E9440-C88F-C0A0-08B8-6656CF4EA0C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D9F90C3-28F1-9499-9BA4-6F07B83D83F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59FED97-DB4D-8310-EE67-92E63A9897B2}"/>
              </a:ext>
            </a:extLst>
          </p:cNvPr>
          <p:cNvPicPr>
            <a:picLocks noChangeAspect="1"/>
          </p:cNvPicPr>
          <p:nvPr/>
        </p:nvPicPr>
        <p:blipFill>
          <a:blip r:embed="rId2"/>
          <a:stretch>
            <a:fillRect/>
          </a:stretch>
        </p:blipFill>
        <p:spPr>
          <a:xfrm>
            <a:off x="838199" y="373837"/>
            <a:ext cx="10515601" cy="5588423"/>
          </a:xfrm>
          <a:prstGeom prst="rect">
            <a:avLst/>
          </a:prstGeom>
          <a:ln>
            <a:solidFill>
              <a:schemeClr val="accent1"/>
            </a:solidFill>
          </a:ln>
        </p:spPr>
        <p:style>
          <a:lnRef idx="0">
            <a:schemeClr val="accent1"/>
          </a:lnRef>
          <a:fillRef idx="3">
            <a:schemeClr val="accent1"/>
          </a:fillRef>
          <a:effectRef idx="3">
            <a:schemeClr val="accent1"/>
          </a:effectRef>
          <a:fontRef idx="minor">
            <a:schemeClr val="lt1"/>
          </a:fontRef>
        </p:style>
      </p:pic>
    </p:spTree>
    <p:extLst>
      <p:ext uri="{BB962C8B-B14F-4D97-AF65-F5344CB8AC3E}">
        <p14:creationId xmlns:p14="http://schemas.microsoft.com/office/powerpoint/2010/main" val="1230992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AFC3C-AE47-669B-0753-E8BCB1BC0958}"/>
              </a:ext>
            </a:extLst>
          </p:cNvPr>
          <p:cNvSpPr>
            <a:spLocks noGrp="1"/>
          </p:cNvSpPr>
          <p:nvPr>
            <p:ph type="title"/>
          </p:nvPr>
        </p:nvSpPr>
        <p:spPr/>
        <p:txBody>
          <a:bodyPr/>
          <a:lstStyle/>
          <a:p>
            <a:r>
              <a:rPr lang="en-US" dirty="0"/>
              <a:t>Note: </a:t>
            </a:r>
            <a:endParaRPr lang="en-IN" dirty="0"/>
          </a:p>
        </p:txBody>
      </p:sp>
      <p:sp>
        <p:nvSpPr>
          <p:cNvPr id="3" name="Content Placeholder 2">
            <a:extLst>
              <a:ext uri="{FF2B5EF4-FFF2-40B4-BE49-F238E27FC236}">
                <a16:creationId xmlns:a16="http://schemas.microsoft.com/office/drawing/2014/main" id="{815F06A1-D2A8-75A2-1C7F-9442902366F0}"/>
              </a:ext>
            </a:extLst>
          </p:cNvPr>
          <p:cNvSpPr>
            <a:spLocks noGrp="1"/>
          </p:cNvSpPr>
          <p:nvPr>
            <p:ph idx="1"/>
          </p:nvPr>
        </p:nvSpPr>
        <p:spPr>
          <a:ln w="19050">
            <a:solidFill>
              <a:schemeClr val="tx1"/>
            </a:solidFill>
          </a:ln>
        </p:spPr>
        <p:txBody>
          <a:bodyPr/>
          <a:lstStyle/>
          <a:p>
            <a:r>
              <a:rPr lang="en-US" dirty="0" err="1"/>
              <a:t>mongoimport</a:t>
            </a:r>
            <a:r>
              <a:rPr lang="en-US" dirty="0"/>
              <a:t> creates database and collection automatically if not available.</a:t>
            </a:r>
          </a:p>
          <a:p>
            <a:r>
              <a:rPr lang="en-US" dirty="0"/>
              <a:t>If collection already available then the new documents will be appended.</a:t>
            </a:r>
            <a:endParaRPr lang="en-IN" dirty="0"/>
          </a:p>
        </p:txBody>
      </p:sp>
    </p:spTree>
    <p:extLst>
      <p:ext uri="{BB962C8B-B14F-4D97-AF65-F5344CB8AC3E}">
        <p14:creationId xmlns:p14="http://schemas.microsoft.com/office/powerpoint/2010/main" val="371685764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C995F-8D55-A238-5192-EB9056DFE04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533159F-898C-4372-EE13-71F1CC8EFB19}"/>
              </a:ext>
            </a:extLst>
          </p:cNvPr>
          <p:cNvSpPr>
            <a:spLocks noGrp="1"/>
          </p:cNvSpPr>
          <p:nvPr>
            <p:ph idx="1"/>
          </p:nvPr>
        </p:nvSpPr>
        <p:spPr>
          <a:ln>
            <a:solidFill>
              <a:schemeClr val="accent1"/>
            </a:solidFill>
          </a:ln>
        </p:spPr>
        <p:txBody>
          <a:bodyPr/>
          <a:lstStyle/>
          <a:p>
            <a:pPr marL="0" indent="0">
              <a:buNone/>
            </a:pPr>
            <a:r>
              <a:rPr lang="en-US" dirty="0"/>
              <a:t>&gt; use </a:t>
            </a:r>
            <a:r>
              <a:rPr lang="en-US" dirty="0" err="1"/>
              <a:t>rahuldb</a:t>
            </a:r>
            <a:endParaRPr lang="en-US" dirty="0"/>
          </a:p>
          <a:p>
            <a:r>
              <a:rPr lang="en-US" dirty="0"/>
              <a:t>switched to </a:t>
            </a:r>
            <a:r>
              <a:rPr lang="en-US" dirty="0" err="1"/>
              <a:t>db</a:t>
            </a:r>
            <a:r>
              <a:rPr lang="en-US" dirty="0"/>
              <a:t> </a:t>
            </a:r>
            <a:r>
              <a:rPr lang="en-US" dirty="0" err="1"/>
              <a:t>rahuldb</a:t>
            </a:r>
            <a:endParaRPr lang="en-US" dirty="0"/>
          </a:p>
          <a:p>
            <a:r>
              <a:rPr lang="en-US" dirty="0"/>
              <a:t>&gt; show collections</a:t>
            </a:r>
          </a:p>
          <a:p>
            <a:pPr marL="0" indent="0">
              <a:buNone/>
            </a:pPr>
            <a:r>
              <a:rPr lang="en-US" dirty="0"/>
              <a:t>students9</a:t>
            </a:r>
            <a:endParaRPr lang="en-IN" dirty="0"/>
          </a:p>
        </p:txBody>
      </p:sp>
    </p:spTree>
    <p:extLst>
      <p:ext uri="{BB962C8B-B14F-4D97-AF65-F5344CB8AC3E}">
        <p14:creationId xmlns:p14="http://schemas.microsoft.com/office/powerpoint/2010/main" val="133369289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CD0F0-55C2-B6B4-0130-F439197406E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AEA5C47-247F-AE66-5B25-4A0AC475B92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CE134EF-6B2F-2228-BDD3-7C14824C3146}"/>
              </a:ext>
            </a:extLst>
          </p:cNvPr>
          <p:cNvPicPr>
            <a:picLocks noChangeAspect="1"/>
          </p:cNvPicPr>
          <p:nvPr/>
        </p:nvPicPr>
        <p:blipFill>
          <a:blip r:embed="rId2"/>
          <a:stretch>
            <a:fillRect/>
          </a:stretch>
        </p:blipFill>
        <p:spPr>
          <a:xfrm>
            <a:off x="563129" y="276429"/>
            <a:ext cx="10058172" cy="6216446"/>
          </a:xfrm>
          <a:prstGeom prst="rect">
            <a:avLst/>
          </a:prstGeom>
          <a:ln w="28575">
            <a:solidFill>
              <a:schemeClr val="tx1"/>
            </a:solidFill>
          </a:ln>
        </p:spPr>
      </p:pic>
    </p:spTree>
    <p:extLst>
      <p:ext uri="{BB962C8B-B14F-4D97-AF65-F5344CB8AC3E}">
        <p14:creationId xmlns:p14="http://schemas.microsoft.com/office/powerpoint/2010/main" val="21490491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7560</TotalTime>
  <Words>2985</Words>
  <Application>Microsoft Office PowerPoint</Application>
  <PresentationFormat>Widescreen</PresentationFormat>
  <Paragraphs>347</Paragraphs>
  <Slides>186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186</vt:i4>
      </vt:variant>
    </vt:vector>
  </HeadingPairs>
  <TitlesOfParts>
    <vt:vector size="192" baseType="lpstr">
      <vt:lpstr>Arial</vt:lpstr>
      <vt:lpstr>Calibri</vt:lpstr>
      <vt:lpstr>Calibri Light</vt:lpstr>
      <vt:lpstr>Noto Sans Symbols</vt:lpstr>
      <vt:lpstr>Times New Roman</vt:lpstr>
      <vt:lpstr>Office Theme</vt:lpstr>
      <vt:lpstr>Node js</vt:lpstr>
      <vt:lpstr>UNIT-IV</vt:lpstr>
      <vt:lpstr>Key Features of Node.js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are modules? </vt:lpstr>
      <vt:lpstr>three types of modules </vt:lpstr>
      <vt:lpstr>Local Modules </vt:lpstr>
      <vt:lpstr>Third Party Modules </vt:lpstr>
      <vt:lpstr>How can I use these modules? </vt:lpstr>
      <vt:lpstr>Contd.,</vt:lpstr>
      <vt:lpstr>Using Third Party Modules </vt:lpstr>
      <vt:lpstr>Contd.,</vt:lpstr>
      <vt:lpstr>Using local modules </vt:lpstr>
      <vt:lpstr>PowerPoint Presentation</vt:lpstr>
      <vt:lpstr>PowerPoint Presentation</vt:lpstr>
      <vt:lpstr>PowerPoint Presentation</vt:lpstr>
      <vt:lpstr>  Exports object   </vt:lpstr>
      <vt:lpstr>PowerPoint Presentation</vt:lpstr>
      <vt:lpstr>The Basics of NPM </vt:lpstr>
      <vt:lpstr>How to install Node JS</vt:lpstr>
      <vt:lpstr>PowerPoint Presentation</vt:lpstr>
      <vt:lpstr>Getting Started with Node.js </vt:lpstr>
      <vt:lpstr>PowerPoint Presentation</vt:lpstr>
      <vt:lpstr>Node.js as a Web Server </vt:lpstr>
      <vt:lpstr>Using NPM through the Command Line </vt:lpstr>
      <vt:lpstr>PowerPoint Presentation</vt:lpstr>
      <vt:lpstr>PowerPoint Presentation</vt:lpstr>
      <vt:lpstr>Additional npm commands</vt:lpstr>
      <vt:lpstr>PowerPoint Presentation</vt:lpstr>
      <vt:lpstr>Contd.,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Delete a File</vt:lpstr>
      <vt:lpstr>PowerPoint Presentation</vt:lpstr>
      <vt:lpstr>PowerPoint Presentation</vt:lpstr>
      <vt:lpstr>NodeMailer ('nodemailer') Module for Sending Email </vt:lpstr>
      <vt:lpstr>Note: </vt:lpstr>
      <vt:lpstr> Node.js Database Programming </vt:lpstr>
      <vt:lpstr>PowerPoint Presentation</vt:lpstr>
      <vt:lpstr>PowerPoint Presentation</vt:lpstr>
      <vt:lpstr>PowerPoint Presentation</vt:lpstr>
      <vt:lpstr>PowerPoint Presentation</vt:lpstr>
      <vt:lpstr>references</vt:lpstr>
      <vt:lpstr>PowerPoint Presentation</vt:lpstr>
      <vt:lpstr>Intro </vt:lpstr>
      <vt:lpstr>Who will use</vt:lpstr>
      <vt:lpstr>Contd.,</vt:lpstr>
      <vt:lpstr>Relational Database vs Document Database:</vt:lpstr>
      <vt:lpstr>PowerPoint Presentation</vt:lpstr>
      <vt:lpstr>PowerPoint Presentation</vt:lpstr>
      <vt:lpstr>How data represented in MongoDB?</vt:lpstr>
      <vt:lpstr>Key Characteristics of MongoDB database: ----------------------------------------</vt:lpstr>
      <vt:lpstr>PowerPoint Presentation</vt:lpstr>
      <vt:lpstr>PowerPoint Presentation</vt:lpstr>
      <vt:lpstr>Data diretotry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Note: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U---&gt;Update Operation</vt:lpstr>
      <vt:lpstr>PowerPoint Presentation</vt:lpstr>
      <vt:lpstr>update methods: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Indexing</vt:lpstr>
      <vt:lpstr>aggregation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Indexing</vt:lpstr>
      <vt:lpstr>PowerPoint Presentation</vt:lpstr>
      <vt:lpstr>General Rules for MongoDB Schema Design: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Node js</dc:title>
  <dc:creator>Gangadhara Rao</dc:creator>
  <cp:lastModifiedBy>Gangadhara Rao</cp:lastModifiedBy>
  <cp:revision>65</cp:revision>
  <dcterms:created xsi:type="dcterms:W3CDTF">2022-11-15T05:05:27Z</dcterms:created>
  <dcterms:modified xsi:type="dcterms:W3CDTF">2022-11-23T12:17:44Z</dcterms:modified>
</cp:coreProperties>
</file>